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34" r:id="rId2"/>
    <p:sldId id="259" r:id="rId3"/>
    <p:sldId id="260" r:id="rId4"/>
    <p:sldId id="336" r:id="rId5"/>
    <p:sldId id="261" r:id="rId6"/>
    <p:sldId id="343" r:id="rId7"/>
    <p:sldId id="344" r:id="rId8"/>
    <p:sldId id="345" r:id="rId9"/>
    <p:sldId id="346" r:id="rId10"/>
    <p:sldId id="347" r:id="rId11"/>
    <p:sldId id="348" r:id="rId12"/>
    <p:sldId id="349" r:id="rId13"/>
    <p:sldId id="350" r:id="rId14"/>
    <p:sldId id="353" r:id="rId15"/>
    <p:sldId id="351" r:id="rId16"/>
    <p:sldId id="35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702A"/>
    <a:srgbClr val="63AA40"/>
    <a:srgbClr val="99CE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5" autoAdjust="0"/>
    <p:restoredTop sz="94674"/>
  </p:normalViewPr>
  <p:slideViewPr>
    <p:cSldViewPr>
      <p:cViewPr varScale="1">
        <p:scale>
          <a:sx n="124" d="100"/>
          <a:sy n="124" d="100"/>
        </p:scale>
        <p:origin x="608"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178213-2ACE-4F58-926B-7FD557E151D9}" type="datetimeFigureOut">
              <a:rPr lang="en-US" smtClean="0"/>
              <a:pPr/>
              <a:t>10/23/24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5C380A-6217-4029-9E28-C69DABABF88A}" type="slidenum">
              <a:rPr lang="en-US" smtClean="0"/>
              <a:pPr/>
              <a:t>‹#›</a:t>
            </a:fld>
            <a:endParaRPr lang="en-US"/>
          </a:p>
        </p:txBody>
      </p:sp>
    </p:spTree>
    <p:extLst>
      <p:ext uri="{BB962C8B-B14F-4D97-AF65-F5344CB8AC3E}">
        <p14:creationId xmlns:p14="http://schemas.microsoft.com/office/powerpoint/2010/main" val="1414304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A5C380A-6217-4029-9E28-C69DABABF88A}" type="slidenum">
              <a:rPr lang="en-US" smtClean="0"/>
              <a:t>1</a:t>
            </a:fld>
            <a:endParaRPr lang="en-US"/>
          </a:p>
        </p:txBody>
      </p:sp>
    </p:spTree>
    <p:extLst>
      <p:ext uri="{BB962C8B-B14F-4D97-AF65-F5344CB8AC3E}">
        <p14:creationId xmlns:p14="http://schemas.microsoft.com/office/powerpoint/2010/main" val="1475798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5C380A-6217-4029-9E28-C69DABABF88A}" type="slidenum">
              <a:rPr lang="en-US" smtClean="0"/>
              <a:pPr/>
              <a:t>3</a:t>
            </a:fld>
            <a:endParaRPr lang="en-US" dirty="0"/>
          </a:p>
        </p:txBody>
      </p:sp>
    </p:spTree>
    <p:extLst>
      <p:ext uri="{BB962C8B-B14F-4D97-AF65-F5344CB8AC3E}">
        <p14:creationId xmlns:p14="http://schemas.microsoft.com/office/powerpoint/2010/main" val="460523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5C380A-6217-4029-9E28-C69DABABF88A}" type="slidenum">
              <a:rPr lang="en-US" smtClean="0"/>
              <a:pPr/>
              <a:t>4</a:t>
            </a:fld>
            <a:endParaRPr lang="en-US" dirty="0"/>
          </a:p>
        </p:txBody>
      </p:sp>
    </p:spTree>
    <p:extLst>
      <p:ext uri="{BB962C8B-B14F-4D97-AF65-F5344CB8AC3E}">
        <p14:creationId xmlns:p14="http://schemas.microsoft.com/office/powerpoint/2010/main" val="1598298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5C380A-6217-4029-9E28-C69DABABF88A}" type="slidenum">
              <a:rPr lang="en-US" smtClean="0"/>
              <a:pPr/>
              <a:t>5</a:t>
            </a:fld>
            <a:endParaRPr lang="en-US"/>
          </a:p>
        </p:txBody>
      </p:sp>
    </p:spTree>
    <p:extLst>
      <p:ext uri="{BB962C8B-B14F-4D97-AF65-F5344CB8AC3E}">
        <p14:creationId xmlns:p14="http://schemas.microsoft.com/office/powerpoint/2010/main" val="2413076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5C380A-6217-4029-9E28-C69DABABF88A}" type="slidenum">
              <a:rPr lang="en-US" smtClean="0"/>
              <a:pPr/>
              <a:t>6</a:t>
            </a:fld>
            <a:endParaRPr lang="en-US" dirty="0"/>
          </a:p>
        </p:txBody>
      </p:sp>
    </p:spTree>
    <p:extLst>
      <p:ext uri="{BB962C8B-B14F-4D97-AF65-F5344CB8AC3E}">
        <p14:creationId xmlns:p14="http://schemas.microsoft.com/office/powerpoint/2010/main" val="167590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5C380A-6217-4029-9E28-C69DABABF88A}" type="slidenum">
              <a:rPr lang="en-US" smtClean="0"/>
              <a:pPr/>
              <a:t>7</a:t>
            </a:fld>
            <a:endParaRPr lang="en-US" dirty="0"/>
          </a:p>
        </p:txBody>
      </p:sp>
    </p:spTree>
    <p:extLst>
      <p:ext uri="{BB962C8B-B14F-4D97-AF65-F5344CB8AC3E}">
        <p14:creationId xmlns:p14="http://schemas.microsoft.com/office/powerpoint/2010/main" val="167590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5C380A-6217-4029-9E28-C69DABABF88A}" type="slidenum">
              <a:rPr lang="en-US" smtClean="0"/>
              <a:pPr/>
              <a:t>8</a:t>
            </a:fld>
            <a:endParaRPr lang="en-US" dirty="0"/>
          </a:p>
        </p:txBody>
      </p:sp>
    </p:spTree>
    <p:extLst>
      <p:ext uri="{BB962C8B-B14F-4D97-AF65-F5344CB8AC3E}">
        <p14:creationId xmlns:p14="http://schemas.microsoft.com/office/powerpoint/2010/main" val="167590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41ACC-4AC9-7B4F-B6E2-0C1957A2F119}" type="datetimeFigureOut">
              <a:rPr lang="en-US" smtClean="0"/>
              <a:t>10/23/24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2DFE6-0878-154F-A9BE-713E5920577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41ACC-4AC9-7B4F-B6E2-0C1957A2F119}" type="datetimeFigureOut">
              <a:rPr lang="en-US" smtClean="0"/>
              <a:t>10/23/24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2DFE6-0878-154F-A9BE-713E5920577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41ACC-4AC9-7B4F-B6E2-0C1957A2F119}" type="datetimeFigureOut">
              <a:rPr lang="en-US" smtClean="0"/>
              <a:t>10/23/24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2DFE6-0878-154F-A9BE-713E5920577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41ACC-4AC9-7B4F-B6E2-0C1957A2F119}" type="datetimeFigureOut">
              <a:rPr lang="en-US" smtClean="0"/>
              <a:t>10/23/24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2DFE6-0878-154F-A9BE-713E5920577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41ACC-4AC9-7B4F-B6E2-0C1957A2F119}" type="datetimeFigureOut">
              <a:rPr lang="en-US" smtClean="0"/>
              <a:t>10/23/24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2DFE6-0878-154F-A9BE-713E5920577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41ACC-4AC9-7B4F-B6E2-0C1957A2F119}" type="datetimeFigureOut">
              <a:rPr lang="en-US" smtClean="0"/>
              <a:t>10/23/24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2DFE6-0878-154F-A9BE-713E5920577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41ACC-4AC9-7B4F-B6E2-0C1957A2F119}" type="datetimeFigureOut">
              <a:rPr lang="en-US" smtClean="0"/>
              <a:t>10/23/24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62DFE6-0878-154F-A9BE-713E5920577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41ACC-4AC9-7B4F-B6E2-0C1957A2F119}" type="datetimeFigureOut">
              <a:rPr lang="en-US" smtClean="0"/>
              <a:t>10/23/24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62DFE6-0878-154F-A9BE-713E5920577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41ACC-4AC9-7B4F-B6E2-0C1957A2F119}" type="datetimeFigureOut">
              <a:rPr lang="en-US" smtClean="0"/>
              <a:t>10/23/24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62DFE6-0878-154F-A9BE-713E5920577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41ACC-4AC9-7B4F-B6E2-0C1957A2F119}" type="datetimeFigureOut">
              <a:rPr lang="en-US" smtClean="0"/>
              <a:t>10/23/24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2DFE6-0878-154F-A9BE-713E5920577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41ACC-4AC9-7B4F-B6E2-0C1957A2F119}" type="datetimeFigureOut">
              <a:rPr lang="en-US" smtClean="0"/>
              <a:t>10/23/24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2DFE6-0878-154F-A9BE-713E5920577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41ACC-4AC9-7B4F-B6E2-0C1957A2F119}" type="datetimeFigureOut">
              <a:rPr lang="en-US" smtClean="0"/>
              <a:t>10/23/24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62DFE6-0878-154F-A9BE-713E5920577C}" type="slidenum">
              <a:rPr lang="en-US" smtClean="0"/>
              <a:t>‹#›</a:t>
            </a:fld>
            <a:endParaRPr lang="en-US"/>
          </a:p>
        </p:txBody>
      </p:sp>
      <p:pic>
        <p:nvPicPr>
          <p:cNvPr id="7" name="Picture 6" descr="PPT_Template_Page.pdf"/>
          <p:cNvPicPr>
            <a:picLocks noChangeAspect="1"/>
          </p:cNvPicPr>
          <p:nvPr userDrawn="1"/>
        </p:nvPicPr>
        <p:blipFill>
          <a:blip r:embed="rId13"/>
          <a:stretch>
            <a:fillRect/>
          </a:stretch>
        </p:blipFill>
        <p:spPr>
          <a:xfrm>
            <a:off x="-26896" y="-1"/>
            <a:ext cx="9170896" cy="708660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actenebraska@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acte.secure-platform.com/a/page/awards/national/excellence_award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acte.secure-platform.com/a/organizations/NE/solicitations/2762/home" TargetMode="External"/><Relationship Id="rId13" Type="http://schemas.openxmlformats.org/officeDocument/2006/relationships/hyperlink" Target="https://acte.secure-platform.com/a/organizations/NE/solicitations/2760/home" TargetMode="External"/><Relationship Id="rId3" Type="http://schemas.openxmlformats.org/officeDocument/2006/relationships/hyperlink" Target="https://acte.secure-platform.com/a/organizations/01/home" TargetMode="External"/><Relationship Id="rId7" Type="http://schemas.openxmlformats.org/officeDocument/2006/relationships/hyperlink" Target="https://acte.secure-platform.com/a/organizations/NE/solicitations/2758/home" TargetMode="External"/><Relationship Id="rId12" Type="http://schemas.openxmlformats.org/officeDocument/2006/relationships/hyperlink" Target="https://acte.secure-platform.com/a/organizations/NE/solicitations/2765/home" TargetMode="External"/><Relationship Id="rId2" Type="http://schemas.openxmlformats.org/officeDocument/2006/relationships/notesSlide" Target="../notesSlides/notesSlide7.xml"/><Relationship Id="rId16" Type="http://schemas.openxmlformats.org/officeDocument/2006/relationships/hyperlink" Target="http://actenebraska.org/main-menu/awards/" TargetMode="External"/><Relationship Id="rId1" Type="http://schemas.openxmlformats.org/officeDocument/2006/relationships/slideLayout" Target="../slideLayouts/slideLayout2.xml"/><Relationship Id="rId6" Type="http://schemas.openxmlformats.org/officeDocument/2006/relationships/hyperlink" Target="https://acte.secure-platform.com/a/organizations/NE/solicitations/2764/home" TargetMode="External"/><Relationship Id="rId11" Type="http://schemas.openxmlformats.org/officeDocument/2006/relationships/hyperlink" Target="https://acte.secure-platform.com/a/organizations/NE/solicitations/2763/home" TargetMode="External"/><Relationship Id="rId5" Type="http://schemas.openxmlformats.org/officeDocument/2006/relationships/hyperlink" Target="https://acte.secure-platform.com/a/page/awards/national/excellence_awards" TargetMode="External"/><Relationship Id="rId15" Type="http://schemas.openxmlformats.org/officeDocument/2006/relationships/hyperlink" Target="mailto:condonj@mpcc.edu" TargetMode="External"/><Relationship Id="rId10" Type="http://schemas.openxmlformats.org/officeDocument/2006/relationships/hyperlink" Target="https://acte.secure-platform.com/a/organizations/NE/solicitations/2761/home" TargetMode="External"/><Relationship Id="rId4" Type="http://schemas.openxmlformats.org/officeDocument/2006/relationships/hyperlink" Target="https://acte.secure-platform.com/a/organizations/04/home" TargetMode="External"/><Relationship Id="rId9" Type="http://schemas.openxmlformats.org/officeDocument/2006/relationships/hyperlink" Target="https://acte.secure-platform.com/a/organizations/NE/solicitations/2759/home" TargetMode="External"/><Relationship Id="rId14" Type="http://schemas.openxmlformats.org/officeDocument/2006/relationships/hyperlink" Target="mailto:actenebraska@gmail.com"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4358" y="2476760"/>
            <a:ext cx="5943600" cy="2852925"/>
          </a:xfrm>
        </p:spPr>
        <p:txBody>
          <a:bodyPr>
            <a:normAutofit/>
          </a:bodyPr>
          <a:lstStyle/>
          <a:p>
            <a:pPr marL="0" indent="0">
              <a:buNone/>
            </a:pPr>
            <a:r>
              <a:rPr lang="en-US" sz="6600" b="1" dirty="0">
                <a:solidFill>
                  <a:schemeClr val="tx2"/>
                </a:solidFill>
              </a:rPr>
              <a:t>AWARDS</a:t>
            </a:r>
          </a:p>
          <a:p>
            <a:pPr marL="914400" lvl="1" indent="-514350">
              <a:buFont typeface="+mj-lt"/>
              <a:buAutoNum type="alphaLcParenR"/>
            </a:pPr>
            <a:endParaRPr lang="en-US" sz="2600" b="1" dirty="0"/>
          </a:p>
          <a:p>
            <a:pPr marL="0" indent="0">
              <a:buNone/>
            </a:pPr>
            <a:endParaRPr lang="en-US" i="1" dirty="0"/>
          </a:p>
          <a:p>
            <a:pPr marL="0" lvl="0" indent="0">
              <a:buNone/>
            </a:pPr>
            <a:endParaRPr lang="en-US" sz="1400" dirty="0"/>
          </a:p>
        </p:txBody>
      </p:sp>
      <p:sp>
        <p:nvSpPr>
          <p:cNvPr id="5" name="Oval 4"/>
          <p:cNvSpPr/>
          <p:nvPr/>
        </p:nvSpPr>
        <p:spPr>
          <a:xfrm>
            <a:off x="5486400" y="2056224"/>
            <a:ext cx="2125890" cy="2125886"/>
          </a:xfrm>
          <a:prstGeom prst="ellipse">
            <a:avLst/>
          </a:prstGeom>
          <a:solidFill>
            <a:srgbClr val="005C98">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672325" y="2242149"/>
            <a:ext cx="1754040" cy="1754036"/>
          </a:xfrm>
          <a:prstGeom prst="ellipse">
            <a:avLst/>
          </a:prstGeom>
          <a:solidFill>
            <a:srgbClr val="005C9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734132" y="2767528"/>
            <a:ext cx="1630426" cy="757130"/>
          </a:xfrm>
          <a:prstGeom prst="rect">
            <a:avLst/>
          </a:prstGeom>
          <a:noFill/>
        </p:spPr>
        <p:txBody>
          <a:bodyPr wrap="square" rtlCol="0">
            <a:spAutoFit/>
          </a:bodyPr>
          <a:lstStyle/>
          <a:p>
            <a:pPr algn="ctr">
              <a:lnSpc>
                <a:spcPct val="80000"/>
              </a:lnSpc>
            </a:pPr>
            <a:r>
              <a:rPr lang="en-US" sz="5400" b="1" dirty="0">
                <a:solidFill>
                  <a:schemeClr val="bg1"/>
                </a:solidFill>
                <a:latin typeface="Tahoma" panose="020B0604030504040204" pitchFamily="34" charset="0"/>
                <a:ea typeface="Tahoma" panose="020B0604030504040204" pitchFamily="34" charset="0"/>
                <a:cs typeface="Tahoma" panose="020B0604030504040204" pitchFamily="34" charset="0"/>
              </a:rPr>
              <a:t>101</a:t>
            </a:r>
          </a:p>
        </p:txBody>
      </p:sp>
      <p:sp>
        <p:nvSpPr>
          <p:cNvPr id="2" name="TextBox 1"/>
          <p:cNvSpPr txBox="1"/>
          <p:nvPr/>
        </p:nvSpPr>
        <p:spPr>
          <a:xfrm>
            <a:off x="381000" y="5329685"/>
            <a:ext cx="4617258" cy="830997"/>
          </a:xfrm>
          <a:prstGeom prst="rect">
            <a:avLst/>
          </a:prstGeom>
          <a:noFill/>
        </p:spPr>
        <p:txBody>
          <a:bodyPr wrap="square" rtlCol="0">
            <a:spAutoFit/>
          </a:bodyPr>
          <a:lstStyle/>
          <a:p>
            <a:pPr marL="285750" indent="-285750">
              <a:buFont typeface="Wingdings" panose="05000000000000000000" pitchFamily="2" charset="2"/>
              <a:buChar char="Ø"/>
            </a:pPr>
            <a:r>
              <a:rPr lang="en-US" sz="2400" dirty="0">
                <a:solidFill>
                  <a:schemeClr val="tx2"/>
                </a:solidFill>
              </a:rPr>
              <a:t>Overview of the ACTE Awards</a:t>
            </a:r>
          </a:p>
          <a:p>
            <a:pPr marL="285750" indent="-285750">
              <a:buFont typeface="Wingdings" panose="05000000000000000000" pitchFamily="2" charset="2"/>
              <a:buChar char="Ø"/>
            </a:pPr>
            <a:r>
              <a:rPr lang="en-US" sz="2400" dirty="0">
                <a:solidFill>
                  <a:schemeClr val="tx2"/>
                </a:solidFill>
              </a:rPr>
              <a:t>Basic Processes &amp; Tips</a:t>
            </a:r>
          </a:p>
        </p:txBody>
      </p:sp>
    </p:spTree>
    <p:extLst>
      <p:ext uri="{BB962C8B-B14F-4D97-AF65-F5344CB8AC3E}">
        <p14:creationId xmlns:p14="http://schemas.microsoft.com/office/powerpoint/2010/main" val="1013659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066800"/>
            <a:ext cx="7467600" cy="1447800"/>
          </a:xfrm>
        </p:spPr>
        <p:txBody>
          <a:bodyPr>
            <a:noAutofit/>
          </a:bodyPr>
          <a:lstStyle/>
          <a:p>
            <a:r>
              <a:rPr lang="en-US" sz="2800" dirty="0"/>
              <a:t>The first page of the award application is an overview of the award. Make sure you are in the category year 2027.</a:t>
            </a:r>
          </a:p>
        </p:txBody>
      </p:sp>
      <p:pic>
        <p:nvPicPr>
          <p:cNvPr id="10" name="Picture 9" descr="Overview.png"/>
          <p:cNvPicPr>
            <a:picLocks noChangeAspect="1"/>
          </p:cNvPicPr>
          <p:nvPr/>
        </p:nvPicPr>
        <p:blipFill rotWithShape="1">
          <a:blip r:embed="rId2">
            <a:extLst>
              <a:ext uri="{28A0092B-C50C-407E-A947-70E740481C1C}">
                <a14:useLocalDpi xmlns:a14="http://schemas.microsoft.com/office/drawing/2010/main" val="0"/>
              </a:ext>
            </a:extLst>
          </a:blip>
          <a:srcRect t="14575"/>
          <a:stretch/>
        </p:blipFill>
        <p:spPr>
          <a:xfrm>
            <a:off x="457200" y="3276600"/>
            <a:ext cx="8305800" cy="2679765"/>
          </a:xfrm>
          <a:prstGeom prst="rect">
            <a:avLst/>
          </a:prstGeom>
        </p:spPr>
      </p:pic>
      <p:sp>
        <p:nvSpPr>
          <p:cNvPr id="3" name="TextBox 2">
            <a:extLst>
              <a:ext uri="{FF2B5EF4-FFF2-40B4-BE49-F238E27FC236}">
                <a16:creationId xmlns:a16="http://schemas.microsoft.com/office/drawing/2014/main" id="{8770D8A3-921D-1B1F-3FC3-7857F05D451D}"/>
              </a:ext>
            </a:extLst>
          </p:cNvPr>
          <p:cNvSpPr txBox="1"/>
          <p:nvPr/>
        </p:nvSpPr>
        <p:spPr>
          <a:xfrm>
            <a:off x="457200" y="2743200"/>
            <a:ext cx="6248400" cy="400110"/>
          </a:xfrm>
          <a:prstGeom prst="rect">
            <a:avLst/>
          </a:prstGeom>
          <a:noFill/>
        </p:spPr>
        <p:txBody>
          <a:bodyPr wrap="square" rtlCol="0">
            <a:spAutoFit/>
          </a:bodyPr>
          <a:lstStyle/>
          <a:p>
            <a:r>
              <a:rPr lang="en-US" sz="2000" b="1" dirty="0"/>
              <a:t>2027 ACTE Teacher of the Year</a:t>
            </a:r>
          </a:p>
        </p:txBody>
      </p:sp>
    </p:spTree>
    <p:extLst>
      <p:ext uri="{BB962C8B-B14F-4D97-AF65-F5344CB8AC3E}">
        <p14:creationId xmlns:p14="http://schemas.microsoft.com/office/powerpoint/2010/main" val="1083677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2800" dirty="0"/>
              <a:t>Provide the candidate information on the second page of the award application.</a:t>
            </a:r>
          </a:p>
        </p:txBody>
      </p:sp>
      <p:pic>
        <p:nvPicPr>
          <p:cNvPr id="4" name="Picture 3" descr="Candidate Info.png"/>
          <p:cNvPicPr>
            <a:picLocks noChangeAspect="1"/>
          </p:cNvPicPr>
          <p:nvPr/>
        </p:nvPicPr>
        <p:blipFill rotWithShape="1">
          <a:blip r:embed="rId2">
            <a:extLst>
              <a:ext uri="{28A0092B-C50C-407E-A947-70E740481C1C}">
                <a14:useLocalDpi xmlns:a14="http://schemas.microsoft.com/office/drawing/2010/main" val="0"/>
              </a:ext>
            </a:extLst>
          </a:blip>
          <a:srcRect t="7692"/>
          <a:stretch/>
        </p:blipFill>
        <p:spPr>
          <a:xfrm>
            <a:off x="304800" y="2133600"/>
            <a:ext cx="8464537" cy="4572000"/>
          </a:xfrm>
          <a:prstGeom prst="rect">
            <a:avLst/>
          </a:prstGeom>
        </p:spPr>
      </p:pic>
      <p:sp>
        <p:nvSpPr>
          <p:cNvPr id="3" name="TextBox 2">
            <a:extLst>
              <a:ext uri="{FF2B5EF4-FFF2-40B4-BE49-F238E27FC236}">
                <a16:creationId xmlns:a16="http://schemas.microsoft.com/office/drawing/2014/main" id="{A1784DE6-2433-A07F-CDD7-A19D4286381F}"/>
              </a:ext>
            </a:extLst>
          </p:cNvPr>
          <p:cNvSpPr txBox="1"/>
          <p:nvPr/>
        </p:nvSpPr>
        <p:spPr>
          <a:xfrm>
            <a:off x="533400" y="1828800"/>
            <a:ext cx="6248400" cy="400110"/>
          </a:xfrm>
          <a:prstGeom prst="rect">
            <a:avLst/>
          </a:prstGeom>
          <a:noFill/>
        </p:spPr>
        <p:txBody>
          <a:bodyPr wrap="square" rtlCol="0">
            <a:spAutoFit/>
          </a:bodyPr>
          <a:lstStyle/>
          <a:p>
            <a:r>
              <a:rPr lang="en-US" sz="2000" b="1" dirty="0"/>
              <a:t>2027 ACTE Teacher of the Year</a:t>
            </a:r>
          </a:p>
        </p:txBody>
      </p:sp>
    </p:spTree>
    <p:extLst>
      <p:ext uri="{BB962C8B-B14F-4D97-AF65-F5344CB8AC3E}">
        <p14:creationId xmlns:p14="http://schemas.microsoft.com/office/powerpoint/2010/main" val="2137725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sz="2800" dirty="0"/>
              <a:t>Answer the questions as instructed in the </a:t>
            </a:r>
            <a:br>
              <a:rPr lang="en-US" sz="2800" dirty="0"/>
            </a:br>
            <a:r>
              <a:rPr lang="en-US" sz="2800" dirty="0"/>
              <a:t>Description of Qualifications page.</a:t>
            </a:r>
          </a:p>
        </p:txBody>
      </p:sp>
      <p:pic>
        <p:nvPicPr>
          <p:cNvPr id="4" name="Picture 3" descr="Descrip of qualifications.png"/>
          <p:cNvPicPr>
            <a:picLocks noChangeAspect="1"/>
          </p:cNvPicPr>
          <p:nvPr/>
        </p:nvPicPr>
        <p:blipFill rotWithShape="1">
          <a:blip r:embed="rId2">
            <a:extLst>
              <a:ext uri="{28A0092B-C50C-407E-A947-70E740481C1C}">
                <a14:useLocalDpi xmlns:a14="http://schemas.microsoft.com/office/drawing/2010/main" val="0"/>
              </a:ext>
            </a:extLst>
          </a:blip>
          <a:srcRect t="8529"/>
          <a:stretch/>
        </p:blipFill>
        <p:spPr>
          <a:xfrm>
            <a:off x="381000" y="2590800"/>
            <a:ext cx="7903065" cy="4085950"/>
          </a:xfrm>
          <a:prstGeom prst="rect">
            <a:avLst/>
          </a:prstGeom>
        </p:spPr>
      </p:pic>
      <p:sp>
        <p:nvSpPr>
          <p:cNvPr id="3" name="TextBox 2">
            <a:extLst>
              <a:ext uri="{FF2B5EF4-FFF2-40B4-BE49-F238E27FC236}">
                <a16:creationId xmlns:a16="http://schemas.microsoft.com/office/drawing/2014/main" id="{12D18E36-D174-2C53-7451-BF77C388A8EB}"/>
              </a:ext>
            </a:extLst>
          </p:cNvPr>
          <p:cNvSpPr txBox="1"/>
          <p:nvPr/>
        </p:nvSpPr>
        <p:spPr>
          <a:xfrm>
            <a:off x="609600" y="2190690"/>
            <a:ext cx="6248400" cy="400110"/>
          </a:xfrm>
          <a:prstGeom prst="rect">
            <a:avLst/>
          </a:prstGeom>
          <a:noFill/>
        </p:spPr>
        <p:txBody>
          <a:bodyPr wrap="square" rtlCol="0">
            <a:spAutoFit/>
          </a:bodyPr>
          <a:lstStyle/>
          <a:p>
            <a:r>
              <a:rPr lang="en-US" sz="2000" b="1" dirty="0"/>
              <a:t>2027 ACTE Teacher of the Year</a:t>
            </a:r>
          </a:p>
        </p:txBody>
      </p:sp>
    </p:spTree>
    <p:extLst>
      <p:ext uri="{BB962C8B-B14F-4D97-AF65-F5344CB8AC3E}">
        <p14:creationId xmlns:p14="http://schemas.microsoft.com/office/powerpoint/2010/main" val="4142651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143000"/>
          </a:xfrm>
        </p:spPr>
        <p:txBody>
          <a:bodyPr>
            <a:normAutofit/>
          </a:bodyPr>
          <a:lstStyle/>
          <a:p>
            <a:r>
              <a:rPr lang="en-US" sz="3200" dirty="0"/>
              <a:t>You must have one Letter of Support and </a:t>
            </a:r>
            <a:br>
              <a:rPr lang="en-US" sz="3200" dirty="0"/>
            </a:br>
            <a:r>
              <a:rPr lang="en-US" sz="3200" dirty="0"/>
              <a:t>upload a photo of yourself/candidate. </a:t>
            </a:r>
          </a:p>
        </p:txBody>
      </p:sp>
      <p:pic>
        <p:nvPicPr>
          <p:cNvPr id="4" name="Picture 3" descr="Support letters.png"/>
          <p:cNvPicPr>
            <a:picLocks noChangeAspect="1"/>
          </p:cNvPicPr>
          <p:nvPr/>
        </p:nvPicPr>
        <p:blipFill rotWithShape="1">
          <a:blip r:embed="rId2">
            <a:extLst>
              <a:ext uri="{28A0092B-C50C-407E-A947-70E740481C1C}">
                <a14:useLocalDpi xmlns:a14="http://schemas.microsoft.com/office/drawing/2010/main" val="0"/>
              </a:ext>
            </a:extLst>
          </a:blip>
          <a:srcRect b="65000"/>
          <a:stretch/>
        </p:blipFill>
        <p:spPr>
          <a:xfrm>
            <a:off x="1295400" y="2057400"/>
            <a:ext cx="6412251" cy="1600200"/>
          </a:xfrm>
          <a:prstGeom prst="rect">
            <a:avLst/>
          </a:prstGeom>
        </p:spPr>
      </p:pic>
      <p:pic>
        <p:nvPicPr>
          <p:cNvPr id="3" name="Picture 2" descr="Support letters.png">
            <a:extLst>
              <a:ext uri="{FF2B5EF4-FFF2-40B4-BE49-F238E27FC236}">
                <a16:creationId xmlns:a16="http://schemas.microsoft.com/office/drawing/2014/main" id="{BC6BC5F2-8094-6743-84D5-8125FFB8B38A}"/>
              </a:ext>
            </a:extLst>
          </p:cNvPr>
          <p:cNvPicPr>
            <a:picLocks noChangeAspect="1"/>
          </p:cNvPicPr>
          <p:nvPr/>
        </p:nvPicPr>
        <p:blipFill rotWithShape="1">
          <a:blip r:embed="rId2">
            <a:extLst>
              <a:ext uri="{28A0092B-C50C-407E-A947-70E740481C1C}">
                <a14:useLocalDpi xmlns:a14="http://schemas.microsoft.com/office/drawing/2010/main" val="0"/>
              </a:ext>
            </a:extLst>
          </a:blip>
          <a:srcRect t="46667"/>
          <a:stretch/>
        </p:blipFill>
        <p:spPr>
          <a:xfrm>
            <a:off x="1325366" y="3661881"/>
            <a:ext cx="6412251" cy="2438400"/>
          </a:xfrm>
          <a:prstGeom prst="rect">
            <a:avLst/>
          </a:prstGeom>
        </p:spPr>
      </p:pic>
    </p:spTree>
    <p:extLst>
      <p:ext uri="{BB962C8B-B14F-4D97-AF65-F5344CB8AC3E}">
        <p14:creationId xmlns:p14="http://schemas.microsoft.com/office/powerpoint/2010/main" val="1175283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19200"/>
            <a:ext cx="8305800" cy="4800600"/>
          </a:xfrm>
        </p:spPr>
        <p:txBody>
          <a:bodyPr>
            <a:normAutofit fontScale="90000"/>
          </a:bodyPr>
          <a:lstStyle/>
          <a:p>
            <a:pPr algn="l"/>
            <a:r>
              <a:rPr lang="en-US" sz="3200" dirty="0"/>
              <a:t>For the state award, you will not be interviewed. However, should you continue on at the national level, you will be interviewed.</a:t>
            </a:r>
            <a:br>
              <a:rPr lang="en-US" sz="3200" dirty="0"/>
            </a:br>
            <a:br>
              <a:rPr lang="en-US" sz="3200" dirty="0"/>
            </a:br>
            <a:r>
              <a:rPr lang="en-US" sz="3200" dirty="0"/>
              <a:t>The Awards Portal is used for our state, regional, and national award candidates.</a:t>
            </a:r>
            <a:br>
              <a:rPr lang="en-US" sz="3200" dirty="0"/>
            </a:br>
            <a:br>
              <a:rPr lang="en-US" sz="3200" dirty="0"/>
            </a:br>
            <a:r>
              <a:rPr lang="en-US" sz="3200" dirty="0"/>
              <a:t>Once you complete the initial application, it is used for the regional and national level. You may update the award if you want.</a:t>
            </a:r>
          </a:p>
        </p:txBody>
      </p:sp>
    </p:spTree>
    <p:extLst>
      <p:ext uri="{BB962C8B-B14F-4D97-AF65-F5344CB8AC3E}">
        <p14:creationId xmlns:p14="http://schemas.microsoft.com/office/powerpoint/2010/main" val="4052633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76400"/>
            <a:ext cx="7696200" cy="4267200"/>
          </a:xfrm>
        </p:spPr>
        <p:txBody>
          <a:bodyPr>
            <a:normAutofit/>
          </a:bodyPr>
          <a:lstStyle/>
          <a:p>
            <a:r>
              <a:rPr lang="en-US" dirty="0"/>
              <a:t>You do not have to complete the award application in one sitting. You can ‘Save’ and work on it another day as long as it is completed March 1, 2027.</a:t>
            </a:r>
          </a:p>
        </p:txBody>
      </p:sp>
    </p:spTree>
    <p:extLst>
      <p:ext uri="{BB962C8B-B14F-4D97-AF65-F5344CB8AC3E}">
        <p14:creationId xmlns:p14="http://schemas.microsoft.com/office/powerpoint/2010/main" val="3436712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47800"/>
            <a:ext cx="8229600" cy="1143000"/>
          </a:xfrm>
        </p:spPr>
        <p:txBody>
          <a:bodyPr>
            <a:normAutofit fontScale="90000"/>
          </a:bodyPr>
          <a:lstStyle/>
          <a:p>
            <a:r>
              <a:rPr lang="en-US" dirty="0"/>
              <a:t>If you have questions, please contact:</a:t>
            </a:r>
          </a:p>
        </p:txBody>
      </p:sp>
      <p:sp>
        <p:nvSpPr>
          <p:cNvPr id="4" name="Title 1"/>
          <p:cNvSpPr txBox="1">
            <a:spLocks/>
          </p:cNvSpPr>
          <p:nvPr/>
        </p:nvSpPr>
        <p:spPr>
          <a:xfrm>
            <a:off x="457200" y="3276600"/>
            <a:ext cx="8077200" cy="2286000"/>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a:t>Murleen Bellinger</a:t>
            </a:r>
          </a:p>
          <a:p>
            <a:r>
              <a:rPr lang="en-US" sz="3200" dirty="0">
                <a:hlinkClick r:id="rId2"/>
              </a:rPr>
              <a:t>actenebraska@gmail.com</a:t>
            </a:r>
            <a:endParaRPr lang="en-US" sz="3200" dirty="0"/>
          </a:p>
          <a:p>
            <a:r>
              <a:rPr lang="en-US" sz="3200" dirty="0"/>
              <a:t>402-480-9577</a:t>
            </a:r>
          </a:p>
          <a:p>
            <a:endParaRPr lang="en-US" sz="3200" dirty="0"/>
          </a:p>
        </p:txBody>
      </p:sp>
    </p:spTree>
    <p:extLst>
      <p:ext uri="{BB962C8B-B14F-4D97-AF65-F5344CB8AC3E}">
        <p14:creationId xmlns:p14="http://schemas.microsoft.com/office/powerpoint/2010/main" val="164524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199288"/>
            <a:ext cx="7162800" cy="1265238"/>
          </a:xfrm>
        </p:spPr>
        <p:txBody>
          <a:bodyPr>
            <a:normAutofit/>
          </a:bodyPr>
          <a:lstStyle/>
          <a:p>
            <a:pPr algn="l"/>
            <a:r>
              <a:rPr lang="en-US" sz="3200" b="1" dirty="0">
                <a:solidFill>
                  <a:srgbClr val="002060"/>
                </a:solidFill>
                <a:latin typeface="+mn-lt"/>
                <a:cs typeface="Palatino"/>
              </a:rPr>
              <a:t>ACTE’s Awards</a:t>
            </a:r>
            <a:br>
              <a:rPr lang="en-US" sz="5400" b="1" dirty="0">
                <a:solidFill>
                  <a:srgbClr val="002060"/>
                </a:solidFill>
                <a:latin typeface="+mn-lt"/>
                <a:cs typeface="Palatino"/>
              </a:rPr>
            </a:br>
            <a:endParaRPr lang="en-US" sz="2000" dirty="0">
              <a:latin typeface="+mn-lt"/>
            </a:endParaRPr>
          </a:p>
        </p:txBody>
      </p:sp>
      <p:sp>
        <p:nvSpPr>
          <p:cNvPr id="4" name="Title 3"/>
          <p:cNvSpPr txBox="1">
            <a:spLocks/>
          </p:cNvSpPr>
          <p:nvPr/>
        </p:nvSpPr>
        <p:spPr>
          <a:xfrm>
            <a:off x="381000" y="914400"/>
            <a:ext cx="71628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US" sz="2000" i="1" dirty="0">
              <a:solidFill>
                <a:schemeClr val="bg1"/>
              </a:solidFill>
              <a:latin typeface="Palatino"/>
              <a:cs typeface="Palatino"/>
            </a:endParaRPr>
          </a:p>
        </p:txBody>
      </p:sp>
      <p:sp>
        <p:nvSpPr>
          <p:cNvPr id="5" name="Content Placeholder 4"/>
          <p:cNvSpPr txBox="1">
            <a:spLocks/>
          </p:cNvSpPr>
          <p:nvPr/>
        </p:nvSpPr>
        <p:spPr>
          <a:xfrm>
            <a:off x="304800" y="2092236"/>
            <a:ext cx="8534400" cy="3886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 indent="0">
              <a:spcBef>
                <a:spcPts val="1128"/>
              </a:spcBef>
              <a:spcAft>
                <a:spcPts val="1200"/>
              </a:spcAft>
              <a:buNone/>
            </a:pPr>
            <a:r>
              <a:rPr lang="en-US" sz="1800" dirty="0"/>
              <a:t>The ACTE</a:t>
            </a:r>
            <a:r>
              <a:rPr lang="en-US" sz="1800" baseline="30000" dirty="0"/>
              <a:t>®</a:t>
            </a:r>
            <a:r>
              <a:rPr lang="en-US" sz="1800" dirty="0"/>
              <a:t> Excellence Awards recognize excellence and dedication within the field of career and technical education among ACTE members. Recipients of these awards are exceptional individuals who have contributed to the success of CTE through the quality of their work and their involvement in the CTE community. </a:t>
            </a:r>
          </a:p>
          <a:p>
            <a:pPr marL="4572" indent="0">
              <a:spcBef>
                <a:spcPts val="1128"/>
              </a:spcBef>
              <a:spcAft>
                <a:spcPts val="1200"/>
              </a:spcAft>
              <a:buNone/>
            </a:pPr>
            <a:r>
              <a:rPr lang="en-US" altLang="en-US" sz="1800" dirty="0">
                <a:latin typeface="+mj-lt"/>
                <a:cs typeface="Palatino"/>
              </a:rPr>
              <a:t>There are eight (8) Excellence Awards:</a:t>
            </a:r>
          </a:p>
          <a:p>
            <a:pPr marL="804672" lvl="1" indent="-342900">
              <a:spcBef>
                <a:spcPts val="0"/>
              </a:spcBef>
              <a:buFont typeface="Arial" panose="020B0604020202020204" pitchFamily="34" charset="0"/>
              <a:buChar char="•"/>
            </a:pPr>
            <a:r>
              <a:rPr lang="en-US" altLang="en-US" sz="1800" dirty="0">
                <a:latin typeface="+mj-lt"/>
                <a:cs typeface="Palatino"/>
              </a:rPr>
              <a:t>ACTE Teacher of the Year</a:t>
            </a:r>
          </a:p>
          <a:p>
            <a:pPr marL="804672" lvl="1" indent="-342900">
              <a:spcBef>
                <a:spcPts val="0"/>
              </a:spcBef>
              <a:buFont typeface="Arial" panose="020B0604020202020204" pitchFamily="34" charset="0"/>
              <a:buChar char="•"/>
            </a:pPr>
            <a:r>
              <a:rPr lang="en-US" altLang="en-US" sz="1800" dirty="0">
                <a:latin typeface="+mj-lt"/>
                <a:cs typeface="Palatino"/>
              </a:rPr>
              <a:t>ACTE New  Teacher of the Year</a:t>
            </a:r>
          </a:p>
          <a:p>
            <a:pPr marL="804672" lvl="1" indent="-342900">
              <a:spcBef>
                <a:spcPts val="0"/>
              </a:spcBef>
              <a:buFont typeface="Arial" panose="020B0604020202020204" pitchFamily="34" charset="0"/>
              <a:buChar char="•"/>
            </a:pPr>
            <a:r>
              <a:rPr lang="en-US" altLang="en-US" sz="1800" dirty="0">
                <a:latin typeface="+mj-lt"/>
                <a:cs typeface="Palatino"/>
              </a:rPr>
              <a:t>ACTE Administrator of the Year</a:t>
            </a:r>
          </a:p>
          <a:p>
            <a:pPr marL="804672" lvl="1" indent="-342900">
              <a:spcBef>
                <a:spcPts val="0"/>
              </a:spcBef>
              <a:buFont typeface="Arial" panose="020B0604020202020204" pitchFamily="34" charset="0"/>
              <a:buChar char="•"/>
            </a:pPr>
            <a:r>
              <a:rPr lang="en-US" altLang="en-US" sz="1800" dirty="0">
                <a:latin typeface="+mj-lt"/>
                <a:cs typeface="Palatino"/>
              </a:rPr>
              <a:t>ACTE Postsecondary Teacher of the Year</a:t>
            </a:r>
          </a:p>
          <a:p>
            <a:pPr marL="804672" lvl="1" indent="-342900">
              <a:spcBef>
                <a:spcPts val="0"/>
              </a:spcBef>
              <a:buFont typeface="Arial" panose="020B0604020202020204" pitchFamily="34" charset="0"/>
              <a:buChar char="•"/>
            </a:pPr>
            <a:r>
              <a:rPr lang="en-US" altLang="en-US" sz="1800" dirty="0">
                <a:latin typeface="+mj-lt"/>
                <a:cs typeface="Palatino"/>
              </a:rPr>
              <a:t>ACTE Teacher Educator of the Year</a:t>
            </a:r>
          </a:p>
          <a:p>
            <a:pPr marL="804672" lvl="1" indent="-342900">
              <a:spcBef>
                <a:spcPts val="0"/>
              </a:spcBef>
              <a:buFont typeface="Arial" panose="020B0604020202020204" pitchFamily="34" charset="0"/>
              <a:buChar char="•"/>
            </a:pPr>
            <a:r>
              <a:rPr lang="en-US" altLang="en-US" sz="1800" dirty="0">
                <a:latin typeface="+mj-lt"/>
                <a:cs typeface="Palatino"/>
              </a:rPr>
              <a:t>ACTE Career Guidance Award</a:t>
            </a:r>
          </a:p>
          <a:p>
            <a:pPr marL="804672" lvl="1" indent="-342900">
              <a:spcBef>
                <a:spcPts val="0"/>
              </a:spcBef>
              <a:buFont typeface="Arial" panose="020B0604020202020204" pitchFamily="34" charset="0"/>
              <a:buChar char="•"/>
            </a:pPr>
            <a:r>
              <a:rPr lang="en-US" altLang="en-US" sz="1800" dirty="0">
                <a:latin typeface="+mj-lt"/>
                <a:cs typeface="Palatino"/>
              </a:rPr>
              <a:t>ACTE Carl Perkins Community Service Award</a:t>
            </a:r>
          </a:p>
          <a:p>
            <a:pPr marL="461772" lvl="1" indent="0">
              <a:spcBef>
                <a:spcPts val="600"/>
              </a:spcBef>
              <a:spcAft>
                <a:spcPts val="600"/>
              </a:spcAft>
              <a:buNone/>
            </a:pPr>
            <a:r>
              <a:rPr lang="en-US" altLang="en-US" sz="1800" dirty="0">
                <a:latin typeface="+mj-lt"/>
                <a:cs typeface="Palatino"/>
              </a:rPr>
              <a:t>Information on each can be found on the </a:t>
            </a:r>
            <a:r>
              <a:rPr lang="en-US" altLang="en-US" sz="1800" dirty="0">
                <a:latin typeface="+mj-lt"/>
                <a:cs typeface="Palatino"/>
                <a:hlinkClick r:id="rId2"/>
              </a:rPr>
              <a:t>ACTE Awards Portal</a:t>
            </a:r>
            <a:r>
              <a:rPr lang="en-US" altLang="en-US" sz="1800" dirty="0">
                <a:latin typeface="+mj-lt"/>
                <a:cs typeface="Palatino"/>
              </a:rPr>
              <a:t>.</a:t>
            </a:r>
          </a:p>
          <a:p>
            <a:pPr marL="461772" lvl="1" indent="0">
              <a:spcBef>
                <a:spcPts val="1128"/>
              </a:spcBef>
              <a:spcAft>
                <a:spcPts val="1200"/>
              </a:spcAft>
              <a:buNone/>
            </a:pPr>
            <a:endParaRPr lang="en-US" altLang="en-US" sz="1900" dirty="0">
              <a:latin typeface="+mj-lt"/>
              <a:cs typeface="Palatino"/>
            </a:endParaRPr>
          </a:p>
        </p:txBody>
      </p:sp>
      <p:cxnSp>
        <p:nvCxnSpPr>
          <p:cNvPr id="6" name="Straight Connector 5"/>
          <p:cNvCxnSpPr/>
          <p:nvPr/>
        </p:nvCxnSpPr>
        <p:spPr>
          <a:xfrm>
            <a:off x="152400" y="1981200"/>
            <a:ext cx="8839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1426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0"/>
            <a:ext cx="7315200" cy="808038"/>
          </a:xfrm>
        </p:spPr>
        <p:txBody>
          <a:bodyPr>
            <a:normAutofit fontScale="90000"/>
          </a:bodyPr>
          <a:lstStyle/>
          <a:p>
            <a:pPr algn="l"/>
            <a:r>
              <a:rPr lang="en-US" sz="3200" b="1" dirty="0">
                <a:solidFill>
                  <a:srgbClr val="002060"/>
                </a:solidFill>
                <a:latin typeface="+mn-lt"/>
                <a:cs typeface="Palatino"/>
              </a:rPr>
              <a:t>The Nomination Process</a:t>
            </a:r>
            <a:br>
              <a:rPr lang="en-US" sz="5400" b="1" dirty="0">
                <a:solidFill>
                  <a:srgbClr val="002060"/>
                </a:solidFill>
                <a:latin typeface="+mn-lt"/>
                <a:cs typeface="Palatino"/>
              </a:rPr>
            </a:br>
            <a:endParaRPr lang="en-US" sz="2000" dirty="0">
              <a:latin typeface="+mn-lt"/>
            </a:endParaRPr>
          </a:p>
        </p:txBody>
      </p:sp>
      <p:sp>
        <p:nvSpPr>
          <p:cNvPr id="4" name="Title 3"/>
          <p:cNvSpPr txBox="1">
            <a:spLocks/>
          </p:cNvSpPr>
          <p:nvPr/>
        </p:nvSpPr>
        <p:spPr>
          <a:xfrm>
            <a:off x="381000" y="914400"/>
            <a:ext cx="71628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US" sz="2000" i="1" dirty="0">
              <a:solidFill>
                <a:schemeClr val="bg1"/>
              </a:solidFill>
              <a:latin typeface="Palatino"/>
              <a:cs typeface="Palatino"/>
            </a:endParaRPr>
          </a:p>
        </p:txBody>
      </p:sp>
      <p:sp>
        <p:nvSpPr>
          <p:cNvPr id="5" name="Content Placeholder 4"/>
          <p:cNvSpPr txBox="1">
            <a:spLocks/>
          </p:cNvSpPr>
          <p:nvPr/>
        </p:nvSpPr>
        <p:spPr>
          <a:xfrm>
            <a:off x="149225" y="5815014"/>
            <a:ext cx="8991600" cy="41361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7472">
              <a:spcBef>
                <a:spcPts val="0"/>
              </a:spcBef>
            </a:pPr>
            <a:endParaRPr lang="en-US" altLang="en-US" sz="2300" b="1" dirty="0">
              <a:cs typeface="Palatino"/>
            </a:endParaRPr>
          </a:p>
        </p:txBody>
      </p:sp>
      <p:cxnSp>
        <p:nvCxnSpPr>
          <p:cNvPr id="6" name="Straight Connector 5"/>
          <p:cNvCxnSpPr/>
          <p:nvPr/>
        </p:nvCxnSpPr>
        <p:spPr>
          <a:xfrm>
            <a:off x="152400" y="2027238"/>
            <a:ext cx="8839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descr="https://vo-general.s3.amazonaws.com/02cca6ab-2a68-4e8c-b5bb-1dcf3eeff552/xVyGPCxGQQCSBjfJgFSx_Member%20Award%20icon_300w.jpg"/>
          <p:cNvPicPr>
            <a:picLocks noChangeAspect="1" noChangeArrowheads="1"/>
          </p:cNvPicPr>
          <p:nvPr/>
        </p:nvPicPr>
        <p:blipFill rotWithShape="1">
          <a:blip r:embed="rId3">
            <a:extLst>
              <a:ext uri="{28A0092B-C50C-407E-A947-70E740481C1C}">
                <a14:useLocalDpi xmlns:a14="http://schemas.microsoft.com/office/drawing/2010/main" val="0"/>
              </a:ext>
            </a:extLst>
          </a:blip>
          <a:srcRect l="22703" r="15964" b="22489"/>
          <a:stretch/>
        </p:blipFill>
        <p:spPr bwMode="auto">
          <a:xfrm>
            <a:off x="647700" y="2450222"/>
            <a:ext cx="2438400" cy="2937754"/>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3505200" y="2138909"/>
            <a:ext cx="4648200" cy="3693319"/>
          </a:xfrm>
          <a:prstGeom prst="rect">
            <a:avLst/>
          </a:prstGeom>
          <a:noFill/>
        </p:spPr>
        <p:txBody>
          <a:bodyPr wrap="square" rtlCol="0">
            <a:spAutoFit/>
          </a:bodyPr>
          <a:lstStyle/>
          <a:p>
            <a:pPr marL="285750" indent="-285750">
              <a:buFont typeface="Arial" panose="020B0604020202020204" pitchFamily="34" charset="0"/>
              <a:buChar char="•"/>
            </a:pPr>
            <a:r>
              <a:rPr lang="en-US" dirty="0"/>
              <a:t>Nominations begin at the state level; deadlines vary by state</a:t>
            </a:r>
          </a:p>
          <a:p>
            <a:pPr marL="285750" indent="-285750">
              <a:buFont typeface="Arial" panose="020B0604020202020204" pitchFamily="34" charset="0"/>
              <a:buChar char="•"/>
            </a:pPr>
            <a:r>
              <a:rPr lang="en-US" dirty="0"/>
              <a:t>State winners are eligible to progress onto their Region level (only one winner per category). They must be ACTE members and have their nominations submitted on the Awards Portal by </a:t>
            </a:r>
            <a:r>
              <a:rPr lang="en-US" b="1" dirty="0"/>
              <a:t>March 1.</a:t>
            </a:r>
            <a:r>
              <a:rPr lang="en-US" dirty="0"/>
              <a:t> </a:t>
            </a:r>
          </a:p>
          <a:p>
            <a:pPr marL="285750" indent="-285750">
              <a:buFont typeface="Arial" panose="020B0604020202020204" pitchFamily="34" charset="0"/>
              <a:buChar char="•"/>
            </a:pPr>
            <a:r>
              <a:rPr lang="en-US" dirty="0"/>
              <a:t>Region winners are announced at their respective conferences. Winners move forward automatically for consideration at the national level. </a:t>
            </a:r>
          </a:p>
          <a:p>
            <a:pPr marL="285750" indent="-285750">
              <a:buFont typeface="Arial" panose="020B0604020202020204" pitchFamily="34" charset="0"/>
              <a:buChar char="•"/>
            </a:pPr>
            <a:r>
              <a:rPr lang="en-US" dirty="0"/>
              <a:t>National winners are announced at ACTE’s </a:t>
            </a:r>
            <a:r>
              <a:rPr lang="en-US" dirty="0" err="1"/>
              <a:t>CareerTech</a:t>
            </a:r>
            <a:r>
              <a:rPr lang="en-US" dirty="0"/>
              <a:t> VISION. </a:t>
            </a:r>
          </a:p>
        </p:txBody>
      </p:sp>
    </p:spTree>
    <p:extLst>
      <p:ext uri="{BB962C8B-B14F-4D97-AF65-F5344CB8AC3E}">
        <p14:creationId xmlns:p14="http://schemas.microsoft.com/office/powerpoint/2010/main" val="1775482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0"/>
            <a:ext cx="7315200" cy="808038"/>
          </a:xfrm>
        </p:spPr>
        <p:txBody>
          <a:bodyPr>
            <a:normAutofit fontScale="90000"/>
          </a:bodyPr>
          <a:lstStyle/>
          <a:p>
            <a:pPr algn="l"/>
            <a:r>
              <a:rPr lang="en-US" sz="3200" b="1" dirty="0">
                <a:solidFill>
                  <a:srgbClr val="002060"/>
                </a:solidFill>
                <a:latin typeface="+mn-lt"/>
                <a:cs typeface="Palatino"/>
              </a:rPr>
              <a:t>The Online Process</a:t>
            </a:r>
            <a:br>
              <a:rPr lang="en-US" sz="5400" b="1" dirty="0">
                <a:solidFill>
                  <a:srgbClr val="002060"/>
                </a:solidFill>
                <a:latin typeface="+mn-lt"/>
                <a:cs typeface="Palatino"/>
              </a:rPr>
            </a:br>
            <a:endParaRPr lang="en-US" sz="2000" dirty="0">
              <a:latin typeface="+mn-lt"/>
            </a:endParaRPr>
          </a:p>
        </p:txBody>
      </p:sp>
      <p:sp>
        <p:nvSpPr>
          <p:cNvPr id="4" name="Title 3"/>
          <p:cNvSpPr txBox="1">
            <a:spLocks/>
          </p:cNvSpPr>
          <p:nvPr/>
        </p:nvSpPr>
        <p:spPr>
          <a:xfrm>
            <a:off x="381000" y="914400"/>
            <a:ext cx="71628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US" sz="2000" i="1" dirty="0">
              <a:solidFill>
                <a:schemeClr val="bg1"/>
              </a:solidFill>
              <a:latin typeface="Palatino"/>
              <a:cs typeface="Palatino"/>
            </a:endParaRPr>
          </a:p>
        </p:txBody>
      </p:sp>
      <p:sp>
        <p:nvSpPr>
          <p:cNvPr id="5" name="Content Placeholder 4"/>
          <p:cNvSpPr txBox="1">
            <a:spLocks/>
          </p:cNvSpPr>
          <p:nvPr/>
        </p:nvSpPr>
        <p:spPr>
          <a:xfrm>
            <a:off x="149225" y="5815014"/>
            <a:ext cx="8991600" cy="41361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7472">
              <a:spcBef>
                <a:spcPts val="0"/>
              </a:spcBef>
            </a:pPr>
            <a:endParaRPr lang="en-US" altLang="en-US" sz="2300" b="1" dirty="0">
              <a:cs typeface="Palatino"/>
            </a:endParaRPr>
          </a:p>
        </p:txBody>
      </p:sp>
      <p:cxnSp>
        <p:nvCxnSpPr>
          <p:cNvPr id="6" name="Straight Connector 5"/>
          <p:cNvCxnSpPr/>
          <p:nvPr/>
        </p:nvCxnSpPr>
        <p:spPr>
          <a:xfrm>
            <a:off x="152400" y="2027238"/>
            <a:ext cx="8839200"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81000" y="2138908"/>
            <a:ext cx="7848600" cy="4247317"/>
          </a:xfrm>
          <a:prstGeom prst="rect">
            <a:avLst/>
          </a:prstGeom>
          <a:noFill/>
        </p:spPr>
        <p:txBody>
          <a:bodyPr wrap="square" rtlCol="0">
            <a:spAutoFit/>
          </a:bodyPr>
          <a:lstStyle/>
          <a:p>
            <a:r>
              <a:rPr lang="en-US" dirty="0"/>
              <a:t>Applicants for the Nebraska state awards who are not members of ACTE/ACTEN are able to submit a written application. </a:t>
            </a:r>
          </a:p>
          <a:p>
            <a:endParaRPr lang="en-US" dirty="0"/>
          </a:p>
          <a:p>
            <a:endParaRPr lang="en-US" dirty="0"/>
          </a:p>
          <a:p>
            <a:endParaRPr lang="en-US" dirty="0"/>
          </a:p>
          <a:p>
            <a:r>
              <a:rPr lang="en-US" dirty="0"/>
              <a:t>Those individuals who are members of ACTE/ACTEN are to apply for the award through the ACTE portal.</a:t>
            </a:r>
          </a:p>
          <a:p>
            <a:endParaRPr lang="en-US" dirty="0"/>
          </a:p>
          <a:p>
            <a:r>
              <a:rPr lang="en-US" dirty="0"/>
              <a:t> </a:t>
            </a:r>
          </a:p>
          <a:p>
            <a:endParaRPr lang="en-US" dirty="0"/>
          </a:p>
          <a:p>
            <a:r>
              <a:rPr lang="en-US" dirty="0"/>
              <a:t>All Region award candidates must be a member of ACTE/ACTEN and submit their nominations online via the ACTE Awards Portal.</a:t>
            </a:r>
          </a:p>
          <a:p>
            <a:endParaRPr lang="en-US" dirty="0"/>
          </a:p>
          <a:p>
            <a:r>
              <a:rPr lang="en-US" dirty="0"/>
              <a:t>The Awards Portal automates several steps of the nomination and review process, saving award chairs time. </a:t>
            </a:r>
          </a:p>
        </p:txBody>
      </p:sp>
      <p:sp>
        <p:nvSpPr>
          <p:cNvPr id="7" name="Rectangle 6"/>
          <p:cNvSpPr/>
          <p:nvPr/>
        </p:nvSpPr>
        <p:spPr>
          <a:xfrm>
            <a:off x="10024" y="4305825"/>
            <a:ext cx="9140825" cy="45720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t>https://acte.secure-platform.com</a:t>
            </a:r>
          </a:p>
        </p:txBody>
      </p:sp>
      <p:sp>
        <p:nvSpPr>
          <p:cNvPr id="8" name="Rectangle 7">
            <a:extLst>
              <a:ext uri="{FF2B5EF4-FFF2-40B4-BE49-F238E27FC236}">
                <a16:creationId xmlns:a16="http://schemas.microsoft.com/office/drawing/2014/main" id="{ED82BB4D-5B6B-F2AE-C535-31110503ABA9}"/>
              </a:ext>
            </a:extLst>
          </p:cNvPr>
          <p:cNvSpPr/>
          <p:nvPr/>
        </p:nvSpPr>
        <p:spPr>
          <a:xfrm>
            <a:off x="3175" y="2855359"/>
            <a:ext cx="9140825" cy="45720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t>https://</a:t>
            </a:r>
            <a:r>
              <a:rPr lang="en-US" b="1" dirty="0" err="1"/>
              <a:t>actenebraska.org</a:t>
            </a:r>
            <a:r>
              <a:rPr lang="en-US" b="1" dirty="0"/>
              <a:t>/awards/</a:t>
            </a:r>
          </a:p>
        </p:txBody>
      </p:sp>
    </p:spTree>
    <p:extLst>
      <p:ext uri="{BB962C8B-B14F-4D97-AF65-F5344CB8AC3E}">
        <p14:creationId xmlns:p14="http://schemas.microsoft.com/office/powerpoint/2010/main" val="2077131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152400" y="1828800"/>
            <a:ext cx="88392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6200" y="1066800"/>
            <a:ext cx="7467600" cy="1265238"/>
          </a:xfrm>
        </p:spPr>
        <p:txBody>
          <a:bodyPr>
            <a:normAutofit/>
          </a:bodyPr>
          <a:lstStyle/>
          <a:p>
            <a:pPr algn="l"/>
            <a:r>
              <a:rPr lang="en-US" sz="3200" b="1" dirty="0">
                <a:solidFill>
                  <a:srgbClr val="002060"/>
                </a:solidFill>
                <a:latin typeface="+mn-lt"/>
                <a:cs typeface="Palatino"/>
              </a:rPr>
              <a:t>Where do nominations come from?</a:t>
            </a:r>
            <a:br>
              <a:rPr lang="en-US" sz="5400" b="1" dirty="0">
                <a:solidFill>
                  <a:srgbClr val="002060"/>
                </a:solidFill>
                <a:latin typeface="+mn-lt"/>
                <a:cs typeface="Palatino"/>
              </a:rPr>
            </a:br>
            <a:endParaRPr lang="en-US" sz="2000" dirty="0">
              <a:latin typeface="+mn-lt"/>
            </a:endParaRPr>
          </a:p>
        </p:txBody>
      </p:sp>
      <p:sp>
        <p:nvSpPr>
          <p:cNvPr id="4" name="Title 3"/>
          <p:cNvSpPr txBox="1">
            <a:spLocks/>
          </p:cNvSpPr>
          <p:nvPr/>
        </p:nvSpPr>
        <p:spPr>
          <a:xfrm>
            <a:off x="381000" y="914400"/>
            <a:ext cx="71628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US" sz="2000" i="1" dirty="0">
              <a:solidFill>
                <a:schemeClr val="bg1"/>
              </a:solidFill>
              <a:latin typeface="Palatino"/>
              <a:cs typeface="Palatino"/>
            </a:endParaRPr>
          </a:p>
        </p:txBody>
      </p:sp>
      <p:sp>
        <p:nvSpPr>
          <p:cNvPr id="5" name="Content Placeholder 4"/>
          <p:cNvSpPr txBox="1">
            <a:spLocks/>
          </p:cNvSpPr>
          <p:nvPr/>
        </p:nvSpPr>
        <p:spPr>
          <a:xfrm>
            <a:off x="152400" y="1981200"/>
            <a:ext cx="8686799" cy="4953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 indent="0">
              <a:spcBef>
                <a:spcPts val="1128"/>
              </a:spcBef>
              <a:spcAft>
                <a:spcPts val="1200"/>
              </a:spcAft>
              <a:buNone/>
            </a:pPr>
            <a:r>
              <a:rPr lang="en-US" altLang="en-US" sz="2300" dirty="0">
                <a:latin typeface="+mj-lt"/>
                <a:cs typeface="Palatino"/>
              </a:rPr>
              <a:t>ACTE allows self-nominations for the awards, as well as nominations from peers. For the most part, candidates are either directly nominated or encouraged to nominate by </a:t>
            </a:r>
            <a:r>
              <a:rPr lang="en-US" altLang="en-US" sz="2300" b="1" dirty="0">
                <a:latin typeface="+mj-lt"/>
                <a:cs typeface="Palatino"/>
              </a:rPr>
              <a:t>a colleague, supervisor, or peer</a:t>
            </a:r>
            <a:r>
              <a:rPr lang="en-US" altLang="en-US" sz="2300" dirty="0">
                <a:latin typeface="+mj-lt"/>
                <a:cs typeface="Palatino"/>
              </a:rPr>
              <a:t>. </a:t>
            </a:r>
          </a:p>
          <a:p>
            <a:pPr marL="4572" indent="0">
              <a:spcBef>
                <a:spcPts val="1128"/>
              </a:spcBef>
              <a:spcAft>
                <a:spcPts val="1200"/>
              </a:spcAft>
              <a:buNone/>
            </a:pPr>
            <a:r>
              <a:rPr lang="en-US" altLang="en-US" sz="2300" dirty="0">
                <a:latin typeface="+mj-lt"/>
                <a:cs typeface="Palatino"/>
              </a:rPr>
              <a:t>States solicit nominations from:</a:t>
            </a:r>
          </a:p>
          <a:p>
            <a:pPr marL="347472">
              <a:spcBef>
                <a:spcPts val="0"/>
              </a:spcBef>
            </a:pPr>
            <a:r>
              <a:rPr lang="en-US" altLang="en-US" sz="2300" b="1" dirty="0">
                <a:latin typeface="+mj-lt"/>
                <a:cs typeface="Palatino"/>
              </a:rPr>
              <a:t>Board of Directors</a:t>
            </a:r>
          </a:p>
          <a:p>
            <a:pPr marL="347472">
              <a:spcBef>
                <a:spcPts val="0"/>
              </a:spcBef>
            </a:pPr>
            <a:r>
              <a:rPr lang="en-US" altLang="en-US" sz="2300" b="1" dirty="0">
                <a:latin typeface="+mj-lt"/>
                <a:cs typeface="Palatino"/>
              </a:rPr>
              <a:t>Administrators</a:t>
            </a:r>
          </a:p>
          <a:p>
            <a:pPr marL="347472">
              <a:spcBef>
                <a:spcPts val="0"/>
              </a:spcBef>
            </a:pPr>
            <a:r>
              <a:rPr lang="en-US" altLang="en-US" sz="2300" b="1" dirty="0">
                <a:latin typeface="+mj-lt"/>
                <a:cs typeface="Palatino"/>
              </a:rPr>
              <a:t>Past award winners</a:t>
            </a:r>
          </a:p>
          <a:p>
            <a:pPr marL="347472">
              <a:spcBef>
                <a:spcPts val="0"/>
              </a:spcBef>
            </a:pPr>
            <a:r>
              <a:rPr lang="en-US" altLang="en-US" sz="2300" b="1" dirty="0">
                <a:latin typeface="+mj-lt"/>
                <a:cs typeface="Palatino"/>
              </a:rPr>
              <a:t>Division leaders:</a:t>
            </a:r>
            <a:r>
              <a:rPr lang="en-US" altLang="en-US" sz="2300" dirty="0">
                <a:latin typeface="+mj-lt"/>
                <a:cs typeface="Palatino"/>
              </a:rPr>
              <a:t> several states charge their Divisions with putting forth a candidate in each award category. Some Divisions hold their own contests/review processes to select a candidate; others seek out a single nominee to put forward. </a:t>
            </a:r>
          </a:p>
          <a:p>
            <a:pPr marL="347472">
              <a:spcBef>
                <a:spcPts val="0"/>
              </a:spcBef>
            </a:pPr>
            <a:endParaRPr lang="en-US" altLang="en-US" sz="2300" dirty="0">
              <a:latin typeface="+mj-lt"/>
              <a:cs typeface="Palatino"/>
            </a:endParaRPr>
          </a:p>
        </p:txBody>
      </p:sp>
    </p:spTree>
    <p:extLst>
      <p:ext uri="{BB962C8B-B14F-4D97-AF65-F5344CB8AC3E}">
        <p14:creationId xmlns:p14="http://schemas.microsoft.com/office/powerpoint/2010/main" val="3335155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834" y="1071887"/>
            <a:ext cx="8763000" cy="1265238"/>
          </a:xfrm>
        </p:spPr>
        <p:txBody>
          <a:bodyPr>
            <a:normAutofit fontScale="90000"/>
          </a:bodyPr>
          <a:lstStyle/>
          <a:p>
            <a:pPr algn="l"/>
            <a:r>
              <a:rPr lang="en-US" sz="3200" b="1" dirty="0">
                <a:solidFill>
                  <a:srgbClr val="002060"/>
                </a:solidFill>
                <a:latin typeface="+mn-lt"/>
                <a:cs typeface="Palatino"/>
              </a:rPr>
              <a:t>Helpful tips to access the portal and fill out the application:</a:t>
            </a:r>
            <a:br>
              <a:rPr lang="en-US" sz="5400" b="1" dirty="0">
                <a:solidFill>
                  <a:srgbClr val="002060"/>
                </a:solidFill>
                <a:latin typeface="+mn-lt"/>
                <a:cs typeface="Palatino"/>
              </a:rPr>
            </a:br>
            <a:endParaRPr lang="en-US" sz="2000" dirty="0">
              <a:latin typeface="+mn-lt"/>
            </a:endParaRPr>
          </a:p>
        </p:txBody>
      </p:sp>
      <p:sp>
        <p:nvSpPr>
          <p:cNvPr id="4" name="Title 3"/>
          <p:cNvSpPr txBox="1">
            <a:spLocks/>
          </p:cNvSpPr>
          <p:nvPr/>
        </p:nvSpPr>
        <p:spPr>
          <a:xfrm>
            <a:off x="381000" y="914400"/>
            <a:ext cx="71628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US" sz="2000" i="1" dirty="0">
              <a:solidFill>
                <a:schemeClr val="bg1"/>
              </a:solidFill>
              <a:latin typeface="Palatino"/>
              <a:cs typeface="Palatino"/>
            </a:endParaRPr>
          </a:p>
        </p:txBody>
      </p:sp>
      <p:sp>
        <p:nvSpPr>
          <p:cNvPr id="5" name="Content Placeholder 4"/>
          <p:cNvSpPr txBox="1">
            <a:spLocks/>
          </p:cNvSpPr>
          <p:nvPr/>
        </p:nvSpPr>
        <p:spPr>
          <a:xfrm>
            <a:off x="76200" y="2057400"/>
            <a:ext cx="8988268" cy="5105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 indent="0">
              <a:spcBef>
                <a:spcPts val="1128"/>
              </a:spcBef>
              <a:spcAft>
                <a:spcPts val="1200"/>
              </a:spcAft>
              <a:buNone/>
            </a:pPr>
            <a:endParaRPr lang="en-US" sz="2200" dirty="0"/>
          </a:p>
        </p:txBody>
      </p:sp>
      <p:cxnSp>
        <p:nvCxnSpPr>
          <p:cNvPr id="6" name="Straight Connector 5"/>
          <p:cNvCxnSpPr/>
          <p:nvPr/>
        </p:nvCxnSpPr>
        <p:spPr>
          <a:xfrm>
            <a:off x="152400" y="2209800"/>
            <a:ext cx="8839200"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28600" y="2087880"/>
            <a:ext cx="8763000" cy="923330"/>
          </a:xfrm>
          <a:prstGeom prst="rect">
            <a:avLst/>
          </a:prstGeom>
          <a:noFill/>
        </p:spPr>
        <p:txBody>
          <a:bodyPr wrap="square" rtlCol="0">
            <a:spAutoFit/>
          </a:bodyPr>
          <a:lstStyle/>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a:p>
        </p:txBody>
      </p:sp>
      <p:sp>
        <p:nvSpPr>
          <p:cNvPr id="8" name="Rectangle 7"/>
          <p:cNvSpPr/>
          <p:nvPr/>
        </p:nvSpPr>
        <p:spPr>
          <a:xfrm>
            <a:off x="17532" y="2590800"/>
            <a:ext cx="9140825" cy="45720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b="1" dirty="0"/>
              <a:t>ACTE Awards Portal:     https://acte.secure-platform.com</a:t>
            </a:r>
          </a:p>
        </p:txBody>
      </p:sp>
      <p:sp>
        <p:nvSpPr>
          <p:cNvPr id="12" name="TextBox 11"/>
          <p:cNvSpPr txBox="1"/>
          <p:nvPr/>
        </p:nvSpPr>
        <p:spPr>
          <a:xfrm>
            <a:off x="457200" y="3581400"/>
            <a:ext cx="7772400" cy="923330"/>
          </a:xfrm>
          <a:prstGeom prst="rect">
            <a:avLst/>
          </a:prstGeom>
          <a:noFill/>
        </p:spPr>
        <p:txBody>
          <a:bodyPr wrap="square" rtlCol="0">
            <a:spAutoFit/>
          </a:bodyPr>
          <a:lstStyle/>
          <a:p>
            <a:r>
              <a:rPr lang="en-US" dirty="0"/>
              <a:t>Upon accessing the awards portal, you will need to login. If you are new to the site, you need to create a login and password.  This login and password will allow you to login to additional sites at </a:t>
            </a:r>
            <a:r>
              <a:rPr lang="en-US" dirty="0" err="1"/>
              <a:t>acteonline.org</a:t>
            </a:r>
            <a:r>
              <a:rPr lang="en-US" dirty="0"/>
              <a:t>.</a:t>
            </a:r>
          </a:p>
        </p:txBody>
      </p:sp>
    </p:spTree>
    <p:extLst>
      <p:ext uri="{BB962C8B-B14F-4D97-AF65-F5344CB8AC3E}">
        <p14:creationId xmlns:p14="http://schemas.microsoft.com/office/powerpoint/2010/main" val="2300174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381000" y="914400"/>
            <a:ext cx="71628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US" sz="2000" i="1" dirty="0">
              <a:solidFill>
                <a:schemeClr val="bg1"/>
              </a:solidFill>
              <a:latin typeface="Palatino"/>
              <a:cs typeface="Palatino"/>
            </a:endParaRPr>
          </a:p>
        </p:txBody>
      </p:sp>
      <p:sp>
        <p:nvSpPr>
          <p:cNvPr id="5" name="Content Placeholder 4"/>
          <p:cNvSpPr txBox="1">
            <a:spLocks/>
          </p:cNvSpPr>
          <p:nvPr/>
        </p:nvSpPr>
        <p:spPr>
          <a:xfrm>
            <a:off x="76200" y="2057400"/>
            <a:ext cx="8988268" cy="5105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 indent="0">
              <a:spcBef>
                <a:spcPts val="1128"/>
              </a:spcBef>
              <a:spcAft>
                <a:spcPts val="1200"/>
              </a:spcAft>
              <a:buNone/>
            </a:pPr>
            <a:endParaRPr lang="en-US" sz="2200" dirty="0"/>
          </a:p>
        </p:txBody>
      </p:sp>
      <p:cxnSp>
        <p:nvCxnSpPr>
          <p:cNvPr id="6" name="Straight Connector 5"/>
          <p:cNvCxnSpPr/>
          <p:nvPr/>
        </p:nvCxnSpPr>
        <p:spPr>
          <a:xfrm>
            <a:off x="304800" y="1524000"/>
            <a:ext cx="88392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itle 6"/>
          <p:cNvSpPr>
            <a:spLocks noGrp="1"/>
          </p:cNvSpPr>
          <p:nvPr>
            <p:ph type="title"/>
          </p:nvPr>
        </p:nvSpPr>
        <p:spPr>
          <a:xfrm>
            <a:off x="457200" y="457200"/>
            <a:ext cx="8229600" cy="1143000"/>
          </a:xfrm>
        </p:spPr>
        <p:txBody>
          <a:bodyPr>
            <a:normAutofit/>
          </a:bodyPr>
          <a:lstStyle/>
          <a:p>
            <a:r>
              <a:rPr lang="en-US" sz="3600" i="1" dirty="0"/>
              <a:t>Login Page</a:t>
            </a:r>
          </a:p>
        </p:txBody>
      </p:sp>
      <p:pic>
        <p:nvPicPr>
          <p:cNvPr id="9" name="Picture 8" descr="Screen Shot 2017-11-05 at 10.16.54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95400"/>
            <a:ext cx="9144000" cy="5435794"/>
          </a:xfrm>
          <a:prstGeom prst="rect">
            <a:avLst/>
          </a:prstGeom>
        </p:spPr>
      </p:pic>
    </p:spTree>
    <p:extLst>
      <p:ext uri="{BB962C8B-B14F-4D97-AF65-F5344CB8AC3E}">
        <p14:creationId xmlns:p14="http://schemas.microsoft.com/office/powerpoint/2010/main" val="3337945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763000" cy="1265238"/>
          </a:xfrm>
        </p:spPr>
        <p:txBody>
          <a:bodyPr>
            <a:normAutofit fontScale="90000"/>
          </a:bodyPr>
          <a:lstStyle/>
          <a:p>
            <a:r>
              <a:rPr lang="en-US" sz="3200" b="1" dirty="0">
                <a:solidFill>
                  <a:srgbClr val="002060"/>
                </a:solidFill>
                <a:latin typeface="+mn-lt"/>
                <a:cs typeface="Palatino"/>
              </a:rPr>
              <a:t>Select the award category</a:t>
            </a:r>
            <a:br>
              <a:rPr lang="en-US" sz="3200" b="1" dirty="0">
                <a:solidFill>
                  <a:srgbClr val="002060"/>
                </a:solidFill>
                <a:latin typeface="+mn-lt"/>
                <a:cs typeface="Palatino"/>
              </a:rPr>
            </a:br>
            <a:r>
              <a:rPr lang="en-US" sz="3200" b="1" dirty="0">
                <a:solidFill>
                  <a:srgbClr val="002060"/>
                </a:solidFill>
                <a:latin typeface="+mn-lt"/>
                <a:cs typeface="Palatino"/>
              </a:rPr>
              <a:t>for which you are applying, or click on ‘Learn more about the Excellence Awards here’ link.</a:t>
            </a:r>
            <a:endParaRPr lang="en-US" sz="2000" dirty="0">
              <a:latin typeface="+mn-lt"/>
            </a:endParaRPr>
          </a:p>
        </p:txBody>
      </p:sp>
      <p:sp>
        <p:nvSpPr>
          <p:cNvPr id="4" name="Title 3"/>
          <p:cNvSpPr txBox="1">
            <a:spLocks/>
          </p:cNvSpPr>
          <p:nvPr/>
        </p:nvSpPr>
        <p:spPr>
          <a:xfrm>
            <a:off x="381000" y="914400"/>
            <a:ext cx="71628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US" sz="2000" i="1" dirty="0">
              <a:solidFill>
                <a:schemeClr val="bg1"/>
              </a:solidFill>
              <a:latin typeface="Palatino"/>
              <a:cs typeface="Palatino"/>
            </a:endParaRPr>
          </a:p>
        </p:txBody>
      </p:sp>
      <p:sp>
        <p:nvSpPr>
          <p:cNvPr id="5" name="Content Placeholder 4"/>
          <p:cNvSpPr txBox="1">
            <a:spLocks/>
          </p:cNvSpPr>
          <p:nvPr/>
        </p:nvSpPr>
        <p:spPr>
          <a:xfrm>
            <a:off x="76200" y="2057400"/>
            <a:ext cx="8988268" cy="5105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 indent="0">
              <a:spcBef>
                <a:spcPts val="1128"/>
              </a:spcBef>
              <a:spcAft>
                <a:spcPts val="1200"/>
              </a:spcAft>
              <a:buNone/>
            </a:pPr>
            <a:endParaRPr lang="en-US" sz="2200" dirty="0"/>
          </a:p>
        </p:txBody>
      </p:sp>
      <p:cxnSp>
        <p:nvCxnSpPr>
          <p:cNvPr id="6" name="Straight Connector 5"/>
          <p:cNvCxnSpPr/>
          <p:nvPr/>
        </p:nvCxnSpPr>
        <p:spPr>
          <a:xfrm>
            <a:off x="152400" y="2209800"/>
            <a:ext cx="8839200"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28600" y="2087880"/>
            <a:ext cx="8763000" cy="923330"/>
          </a:xfrm>
          <a:prstGeom prst="rect">
            <a:avLst/>
          </a:prstGeom>
          <a:noFill/>
        </p:spPr>
        <p:txBody>
          <a:bodyPr wrap="square" rtlCol="0">
            <a:spAutoFit/>
          </a:bodyPr>
          <a:lstStyle/>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a:p>
        </p:txBody>
      </p:sp>
      <p:sp>
        <p:nvSpPr>
          <p:cNvPr id="8" name="TextBox 7">
            <a:extLst>
              <a:ext uri="{FF2B5EF4-FFF2-40B4-BE49-F238E27FC236}">
                <a16:creationId xmlns:a16="http://schemas.microsoft.com/office/drawing/2014/main" id="{F83A639A-6354-2BFA-8B4A-637DFD3FB62B}"/>
              </a:ext>
            </a:extLst>
          </p:cNvPr>
          <p:cNvSpPr txBox="1"/>
          <p:nvPr/>
        </p:nvSpPr>
        <p:spPr>
          <a:xfrm>
            <a:off x="571500" y="2362201"/>
            <a:ext cx="7924800" cy="4585871"/>
          </a:xfrm>
          <a:prstGeom prst="rect">
            <a:avLst/>
          </a:prstGeom>
          <a:noFill/>
        </p:spPr>
        <p:txBody>
          <a:bodyPr wrap="square" rtlCol="0">
            <a:spAutoFit/>
          </a:bodyPr>
          <a:lstStyle/>
          <a:p>
            <a:pPr algn="ctr" fontAlgn="base"/>
            <a:r>
              <a:rPr lang="en-US" sz="1400" b="1" i="0" dirty="0">
                <a:solidFill>
                  <a:srgbClr val="333333"/>
                </a:solidFill>
                <a:effectLst/>
                <a:latin typeface="Helvetica" pitchFamily="2" charset="0"/>
              </a:rPr>
              <a:t>Nebraska ACTE Awards</a:t>
            </a:r>
          </a:p>
          <a:p>
            <a:pPr algn="ctr" fontAlgn="base"/>
            <a:endParaRPr lang="en-US" sz="1400" b="1" i="0" dirty="0">
              <a:solidFill>
                <a:srgbClr val="333333"/>
              </a:solidFill>
              <a:effectLst/>
              <a:latin typeface="Helvetica" pitchFamily="2" charset="0"/>
            </a:endParaRPr>
          </a:p>
          <a:p>
            <a:pPr algn="l" fontAlgn="base"/>
            <a:r>
              <a:rPr lang="en-US" sz="1200" b="0" i="0" dirty="0">
                <a:solidFill>
                  <a:srgbClr val="333333"/>
                </a:solidFill>
                <a:effectLst/>
                <a:latin typeface="Helvetica" pitchFamily="2" charset="0"/>
              </a:rPr>
              <a:t>Nebraska ACTE administers the ACTE Excellence Awards. State award winners in these categories are eligible to move forward for </a:t>
            </a:r>
            <a:r>
              <a:rPr lang="en-US" sz="1200" b="0" i="0" u="none" strike="noStrike" dirty="0">
                <a:solidFill>
                  <a:srgbClr val="3322FF"/>
                </a:solidFill>
                <a:effectLst/>
                <a:latin typeface="Helvetica" pitchFamily="2" charset="0"/>
                <a:hlinkClick r:id="rId3"/>
              </a:rPr>
              <a:t>Region </a:t>
            </a:r>
            <a:r>
              <a:rPr lang="en-US" sz="1200" b="0" i="0" u="none" strike="noStrike" dirty="0">
                <a:solidFill>
                  <a:srgbClr val="3322FF"/>
                </a:solidFill>
                <a:effectLst/>
                <a:latin typeface="Helvetica" pitchFamily="2" charset="0"/>
                <a:hlinkClick r:id="rId4"/>
              </a:rPr>
              <a:t>V</a:t>
            </a:r>
            <a:r>
              <a:rPr lang="en-US" sz="1200" b="0" i="0" dirty="0">
                <a:solidFill>
                  <a:srgbClr val="333333"/>
                </a:solidFill>
                <a:effectLst/>
                <a:latin typeface="Helvetica" pitchFamily="2" charset="0"/>
              </a:rPr>
              <a:t> consideration. </a:t>
            </a:r>
            <a:r>
              <a:rPr lang="en-US" sz="1200" b="0" i="0" u="none" strike="noStrike" dirty="0">
                <a:solidFill>
                  <a:srgbClr val="3322FF"/>
                </a:solidFill>
                <a:effectLst/>
                <a:latin typeface="Helvetica" pitchFamily="2" charset="0"/>
                <a:hlinkClick r:id="rId5"/>
              </a:rPr>
              <a:t>Learn more about the Excellence Awards here</a:t>
            </a:r>
            <a:r>
              <a:rPr lang="en-US" sz="1200" b="0" i="0" dirty="0">
                <a:solidFill>
                  <a:srgbClr val="333333"/>
                </a:solidFill>
                <a:effectLst/>
                <a:latin typeface="Helvetica" pitchFamily="2" charset="0"/>
              </a:rPr>
              <a:t>.  </a:t>
            </a:r>
          </a:p>
          <a:p>
            <a:pPr algn="l" fontAlgn="base"/>
            <a:endParaRPr lang="en-US" sz="1200" b="0" i="0" dirty="0">
              <a:solidFill>
                <a:srgbClr val="333333"/>
              </a:solidFill>
              <a:effectLst/>
              <a:latin typeface="Helvetica" pitchFamily="2" charset="0"/>
            </a:endParaRPr>
          </a:p>
          <a:p>
            <a:pPr algn="ctr" fontAlgn="base"/>
            <a:r>
              <a:rPr lang="en-US" sz="1200" b="1" i="0" u="none" strike="noStrike" dirty="0">
                <a:solidFill>
                  <a:srgbClr val="3322FF"/>
                </a:solidFill>
                <a:effectLst/>
                <a:latin typeface="inherit"/>
                <a:hlinkClick r:id="rId6"/>
              </a:rPr>
              <a:t>ACTE Teacher of the Year</a:t>
            </a:r>
            <a:endParaRPr lang="en-US" sz="1200" b="1" i="0" u="none" strike="noStrike" dirty="0">
              <a:solidFill>
                <a:srgbClr val="3322FF"/>
              </a:solidFill>
              <a:effectLst/>
              <a:latin typeface="inherit"/>
            </a:endParaRPr>
          </a:p>
          <a:p>
            <a:pPr algn="ctr" fontAlgn="base"/>
            <a:endParaRPr lang="en-US" sz="800" b="0" i="0" dirty="0">
              <a:solidFill>
                <a:srgbClr val="333333"/>
              </a:solidFill>
              <a:effectLst/>
              <a:latin typeface="Helvetica" pitchFamily="2" charset="0"/>
            </a:endParaRPr>
          </a:p>
          <a:p>
            <a:pPr algn="ctr" fontAlgn="base"/>
            <a:r>
              <a:rPr lang="en-US" sz="1200" b="1" i="0" u="none" strike="noStrike" dirty="0">
                <a:solidFill>
                  <a:srgbClr val="3322FF"/>
                </a:solidFill>
                <a:effectLst/>
                <a:latin typeface="inherit"/>
                <a:hlinkClick r:id="rId7"/>
              </a:rPr>
              <a:t>ACTE Administrator of the Year</a:t>
            </a:r>
            <a:endParaRPr lang="en-US" sz="1200" b="1" i="0" u="none" strike="noStrike" dirty="0">
              <a:solidFill>
                <a:srgbClr val="3322FF"/>
              </a:solidFill>
              <a:effectLst/>
              <a:latin typeface="inherit"/>
            </a:endParaRPr>
          </a:p>
          <a:p>
            <a:pPr algn="ctr" fontAlgn="base"/>
            <a:endParaRPr lang="en-US" sz="800" b="0" i="0" dirty="0">
              <a:solidFill>
                <a:srgbClr val="333333"/>
              </a:solidFill>
              <a:effectLst/>
              <a:latin typeface="Helvetica" pitchFamily="2" charset="0"/>
            </a:endParaRPr>
          </a:p>
          <a:p>
            <a:pPr algn="ctr" fontAlgn="base"/>
            <a:r>
              <a:rPr lang="en-US" sz="1200" b="1" i="0" u="none" strike="noStrike" dirty="0">
                <a:solidFill>
                  <a:srgbClr val="3322FF"/>
                </a:solidFill>
                <a:effectLst/>
                <a:latin typeface="inherit"/>
                <a:hlinkClick r:id="rId8"/>
              </a:rPr>
              <a:t>ACTE Postsecondary Professional of the Year</a:t>
            </a:r>
            <a:endParaRPr lang="en-US" sz="1200" b="1" i="0" u="none" strike="noStrike" dirty="0">
              <a:solidFill>
                <a:srgbClr val="3322FF"/>
              </a:solidFill>
              <a:effectLst/>
              <a:latin typeface="inherit"/>
            </a:endParaRPr>
          </a:p>
          <a:p>
            <a:pPr algn="ctr" fontAlgn="base"/>
            <a:endParaRPr lang="en-US" sz="800" b="0" i="0" dirty="0">
              <a:solidFill>
                <a:srgbClr val="333333"/>
              </a:solidFill>
              <a:effectLst/>
              <a:latin typeface="Helvetica" pitchFamily="2" charset="0"/>
            </a:endParaRPr>
          </a:p>
          <a:p>
            <a:pPr algn="ctr" fontAlgn="base"/>
            <a:r>
              <a:rPr lang="en-US" sz="1200" b="1" i="0" u="none" strike="noStrike" dirty="0">
                <a:solidFill>
                  <a:srgbClr val="3322FF"/>
                </a:solidFill>
                <a:effectLst/>
                <a:latin typeface="inherit"/>
                <a:hlinkClick r:id="rId9"/>
              </a:rPr>
              <a:t>ACTE Counseling &amp; Career Development Professional Award</a:t>
            </a:r>
            <a:endParaRPr lang="en-US" sz="1200" b="1" i="0" u="none" strike="noStrike" dirty="0">
              <a:solidFill>
                <a:srgbClr val="3322FF"/>
              </a:solidFill>
              <a:effectLst/>
              <a:latin typeface="inherit"/>
            </a:endParaRPr>
          </a:p>
          <a:p>
            <a:pPr algn="ctr" fontAlgn="base"/>
            <a:endParaRPr lang="en-US" sz="800" b="0" i="0" dirty="0">
              <a:solidFill>
                <a:srgbClr val="333333"/>
              </a:solidFill>
              <a:effectLst/>
              <a:latin typeface="Helvetica" pitchFamily="2" charset="0"/>
            </a:endParaRPr>
          </a:p>
          <a:p>
            <a:pPr algn="ctr" fontAlgn="base"/>
            <a:r>
              <a:rPr lang="en-US" sz="1200" b="1" i="0" u="none" strike="noStrike" dirty="0">
                <a:solidFill>
                  <a:srgbClr val="3322FF"/>
                </a:solidFill>
                <a:effectLst/>
                <a:latin typeface="inherit"/>
                <a:hlinkClick r:id="rId10"/>
              </a:rPr>
              <a:t>ACTE New Teacher of the Year</a:t>
            </a:r>
            <a:endParaRPr lang="en-US" sz="1200" b="1" i="0" u="none" strike="noStrike" dirty="0">
              <a:solidFill>
                <a:srgbClr val="3322FF"/>
              </a:solidFill>
              <a:effectLst/>
              <a:latin typeface="inherit"/>
            </a:endParaRPr>
          </a:p>
          <a:p>
            <a:pPr algn="ctr" fontAlgn="base"/>
            <a:endParaRPr lang="en-US" sz="800" b="0" i="0" dirty="0">
              <a:solidFill>
                <a:srgbClr val="333333"/>
              </a:solidFill>
              <a:effectLst/>
              <a:latin typeface="Helvetica" pitchFamily="2" charset="0"/>
            </a:endParaRPr>
          </a:p>
          <a:p>
            <a:pPr algn="ctr" fontAlgn="base"/>
            <a:r>
              <a:rPr lang="en-US" sz="1200" b="1" i="0" u="none" strike="noStrike" dirty="0">
                <a:solidFill>
                  <a:srgbClr val="3322FF"/>
                </a:solidFill>
                <a:effectLst/>
                <a:latin typeface="inherit"/>
                <a:hlinkClick r:id="rId11"/>
              </a:rPr>
              <a:t>ACTE Teacher Educator of the Year</a:t>
            </a:r>
            <a:endParaRPr lang="en-US" sz="1200" b="1" i="0" u="none" strike="noStrike" dirty="0">
              <a:solidFill>
                <a:srgbClr val="3322FF"/>
              </a:solidFill>
              <a:effectLst/>
              <a:latin typeface="inherit"/>
            </a:endParaRPr>
          </a:p>
          <a:p>
            <a:pPr algn="ctr" fontAlgn="base"/>
            <a:endParaRPr lang="en-US" sz="800" b="0" i="0" dirty="0">
              <a:solidFill>
                <a:srgbClr val="333333"/>
              </a:solidFill>
              <a:effectLst/>
              <a:latin typeface="Helvetica" pitchFamily="2" charset="0"/>
            </a:endParaRPr>
          </a:p>
          <a:p>
            <a:pPr algn="ctr" fontAlgn="base"/>
            <a:r>
              <a:rPr lang="en-US" sz="1200" b="1" i="0" u="none" strike="noStrike" dirty="0">
                <a:solidFill>
                  <a:srgbClr val="3322FF"/>
                </a:solidFill>
                <a:effectLst/>
                <a:latin typeface="inherit"/>
                <a:hlinkClick r:id="rId12"/>
              </a:rPr>
              <a:t>ACTE Carl Perkins Community Service Award</a:t>
            </a:r>
            <a:endParaRPr lang="en-US" sz="1200" b="1" i="0" u="none" strike="noStrike" dirty="0">
              <a:solidFill>
                <a:srgbClr val="3322FF"/>
              </a:solidFill>
              <a:effectLst/>
              <a:latin typeface="inherit"/>
            </a:endParaRPr>
          </a:p>
          <a:p>
            <a:pPr algn="ctr" fontAlgn="base"/>
            <a:endParaRPr lang="en-US" sz="800" b="0" i="0" dirty="0">
              <a:solidFill>
                <a:srgbClr val="333333"/>
              </a:solidFill>
              <a:effectLst/>
              <a:latin typeface="Helvetica" pitchFamily="2" charset="0"/>
            </a:endParaRPr>
          </a:p>
          <a:p>
            <a:pPr algn="ctr" fontAlgn="base"/>
            <a:r>
              <a:rPr lang="en-US" sz="1200" b="1" i="0" u="none" strike="noStrike" dirty="0">
                <a:solidFill>
                  <a:srgbClr val="3322FF"/>
                </a:solidFill>
                <a:effectLst/>
                <a:latin typeface="inherit"/>
                <a:hlinkClick r:id="rId13"/>
              </a:rPr>
              <a:t>ACTE Lifetime Achievement Award</a:t>
            </a:r>
            <a:endParaRPr lang="en-US" sz="1200" b="1" i="0" u="none" strike="noStrike" dirty="0">
              <a:solidFill>
                <a:srgbClr val="3322FF"/>
              </a:solidFill>
              <a:effectLst/>
              <a:latin typeface="inherit"/>
            </a:endParaRPr>
          </a:p>
          <a:p>
            <a:pPr algn="ctr" fontAlgn="base"/>
            <a:endParaRPr lang="en-US" sz="800" b="0" i="0" dirty="0">
              <a:solidFill>
                <a:srgbClr val="333333"/>
              </a:solidFill>
              <a:effectLst/>
              <a:latin typeface="Helvetica" pitchFamily="2" charset="0"/>
            </a:endParaRPr>
          </a:p>
          <a:p>
            <a:pPr algn="l" fontAlgn="base"/>
            <a:r>
              <a:rPr lang="en-US" sz="1200" b="0" i="0" dirty="0">
                <a:solidFill>
                  <a:srgbClr val="333333"/>
                </a:solidFill>
                <a:effectLst/>
                <a:latin typeface="Helvetica" pitchFamily="2" charset="0"/>
              </a:rPr>
              <a:t>All ACTEN Awards must be submitted by </a:t>
            </a:r>
            <a:r>
              <a:rPr lang="en-US" sz="1200" b="1" i="0" dirty="0">
                <a:solidFill>
                  <a:srgbClr val="333333"/>
                </a:solidFill>
                <a:effectLst/>
                <a:latin typeface="inherit"/>
              </a:rPr>
              <a:t>March 1</a:t>
            </a:r>
            <a:r>
              <a:rPr lang="en-US" sz="1200" b="0" i="0" dirty="0">
                <a:solidFill>
                  <a:srgbClr val="333333"/>
                </a:solidFill>
                <a:effectLst/>
                <a:latin typeface="Helvetica" pitchFamily="2" charset="0"/>
              </a:rPr>
              <a:t>. If you have questions about the Nebraska ACTE Awards program, please contact </a:t>
            </a:r>
            <a:r>
              <a:rPr lang="en-US" sz="1200" b="0" i="0" u="none" strike="noStrike" dirty="0">
                <a:solidFill>
                  <a:srgbClr val="3322FF"/>
                </a:solidFill>
                <a:effectLst/>
                <a:latin typeface="Helvetica" pitchFamily="2" charset="0"/>
                <a:hlinkClick r:id="rId14"/>
              </a:rPr>
              <a:t>Murleen Bellinger</a:t>
            </a:r>
            <a:r>
              <a:rPr lang="en-US" sz="1200" b="0" i="0" dirty="0">
                <a:solidFill>
                  <a:srgbClr val="333333"/>
                </a:solidFill>
                <a:effectLst/>
                <a:latin typeface="Helvetica" pitchFamily="2" charset="0"/>
              </a:rPr>
              <a:t> or </a:t>
            </a:r>
            <a:r>
              <a:rPr lang="en-US" sz="1200" b="0" i="0" u="none" strike="noStrike" dirty="0">
                <a:solidFill>
                  <a:srgbClr val="3322FF"/>
                </a:solidFill>
                <a:effectLst/>
                <a:latin typeface="Helvetica" pitchFamily="2" charset="0"/>
                <a:hlinkClick r:id="rId15"/>
              </a:rPr>
              <a:t>Jean Condon</a:t>
            </a:r>
            <a:r>
              <a:rPr lang="en-US" sz="1200" b="0" i="0" dirty="0">
                <a:solidFill>
                  <a:srgbClr val="333333"/>
                </a:solidFill>
                <a:effectLst/>
                <a:latin typeface="Helvetica" pitchFamily="2" charset="0"/>
              </a:rPr>
              <a:t>. For more information and to view past winners, visit the </a:t>
            </a:r>
            <a:r>
              <a:rPr lang="en-US" sz="1200" b="0" i="0" u="none" strike="noStrike" dirty="0">
                <a:solidFill>
                  <a:srgbClr val="3322FF"/>
                </a:solidFill>
                <a:effectLst/>
                <a:latin typeface="Helvetica" pitchFamily="2" charset="0"/>
                <a:hlinkClick r:id="rId16"/>
              </a:rPr>
              <a:t>ACTEN Awards webpage</a:t>
            </a:r>
            <a:r>
              <a:rPr lang="en-US" sz="1200" b="0" i="0" dirty="0">
                <a:solidFill>
                  <a:srgbClr val="333333"/>
                </a:solidFill>
                <a:effectLst/>
                <a:latin typeface="Helvetica" pitchFamily="2" charset="0"/>
              </a:rPr>
              <a:t>.</a:t>
            </a:r>
          </a:p>
          <a:p>
            <a:br>
              <a:rPr lang="en-US" sz="1400" dirty="0"/>
            </a:br>
            <a:endParaRPr lang="en-US" sz="1400" dirty="0"/>
          </a:p>
        </p:txBody>
      </p:sp>
    </p:spTree>
    <p:extLst>
      <p:ext uri="{BB962C8B-B14F-4D97-AF65-F5344CB8AC3E}">
        <p14:creationId xmlns:p14="http://schemas.microsoft.com/office/powerpoint/2010/main" val="689171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0"/>
            <a:ext cx="6781800" cy="1143000"/>
          </a:xfrm>
          <a:ln>
            <a:solidFill>
              <a:schemeClr val="tx2"/>
            </a:solidFill>
          </a:ln>
        </p:spPr>
        <p:txBody>
          <a:bodyPr>
            <a:noAutofit/>
          </a:bodyPr>
          <a:lstStyle/>
          <a:p>
            <a:pPr algn="l"/>
            <a:r>
              <a:rPr lang="en-US" sz="1800" dirty="0"/>
              <a:t>The ‘Learn more about the Excellence Awards here’ link allows you to ‘View the Guidelines’ to see what the criteria is for that award, or to start the application by clicking on ‘Submit a Nomination’.</a:t>
            </a:r>
          </a:p>
        </p:txBody>
      </p:sp>
      <p:pic>
        <p:nvPicPr>
          <p:cNvPr id="4" name="Content Placeholder 3" descr="awards portal5.png"/>
          <p:cNvPicPr>
            <a:picLocks noGrp="1" noChangeAspect="1"/>
          </p:cNvPicPr>
          <p:nvPr>
            <p:ph idx="1"/>
          </p:nvPr>
        </p:nvPicPr>
        <p:blipFill>
          <a:blip r:embed="rId2">
            <a:extLst>
              <a:ext uri="{28A0092B-C50C-407E-A947-70E740481C1C}">
                <a14:useLocalDpi xmlns:a14="http://schemas.microsoft.com/office/drawing/2010/main" val="0"/>
              </a:ext>
            </a:extLst>
          </a:blip>
          <a:srcRect t="9961" b="9961"/>
          <a:stretch>
            <a:fillRect/>
          </a:stretch>
        </p:blipFill>
        <p:spPr>
          <a:xfrm>
            <a:off x="457200" y="1981200"/>
            <a:ext cx="8229600" cy="4525963"/>
          </a:xfrm>
        </p:spPr>
      </p:pic>
    </p:spTree>
    <p:extLst>
      <p:ext uri="{BB962C8B-B14F-4D97-AF65-F5344CB8AC3E}">
        <p14:creationId xmlns:p14="http://schemas.microsoft.com/office/powerpoint/2010/main" val="4533665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4116</TotalTime>
  <Words>883</Words>
  <Application>Microsoft Macintosh PowerPoint</Application>
  <PresentationFormat>On-screen Show (4:3)</PresentationFormat>
  <Paragraphs>92</Paragraphs>
  <Slides>16</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Helvetica</vt:lpstr>
      <vt:lpstr>inherit</vt:lpstr>
      <vt:lpstr>Palatino</vt:lpstr>
      <vt:lpstr>Tahoma</vt:lpstr>
      <vt:lpstr>Wingdings</vt:lpstr>
      <vt:lpstr>Office Theme</vt:lpstr>
      <vt:lpstr>PowerPoint Presentation</vt:lpstr>
      <vt:lpstr>ACTE’s Awards </vt:lpstr>
      <vt:lpstr>The Nomination Process </vt:lpstr>
      <vt:lpstr>The Online Process </vt:lpstr>
      <vt:lpstr>Where do nominations come from? </vt:lpstr>
      <vt:lpstr>Helpful tips to access the portal and fill out the application: </vt:lpstr>
      <vt:lpstr>Login Page</vt:lpstr>
      <vt:lpstr>Select the award category for which you are applying, or click on ‘Learn more about the Excellence Awards here’ link.</vt:lpstr>
      <vt:lpstr>The ‘Learn more about the Excellence Awards here’ link allows you to ‘View the Guidelines’ to see what the criteria is for that award, or to start the application by clicking on ‘Submit a Nomination’.</vt:lpstr>
      <vt:lpstr>The first page of the award application is an overview of the award. Make sure you are in the category year 2027.</vt:lpstr>
      <vt:lpstr>Provide the candidate information on the second page of the award application.</vt:lpstr>
      <vt:lpstr>Answer the questions as instructed in the  Description of Qualifications page.</vt:lpstr>
      <vt:lpstr>You must have one Letter of Support and  upload a photo of yourself/candidate. </vt:lpstr>
      <vt:lpstr>For the state award, you will not be interviewed. However, should you continue on at the national level, you will be interviewed.  The Awards Portal is used for our state, regional, and national award candidates.  Once you complete the initial application, it is used for the regional and national level. You may update the award if you want.</vt:lpstr>
      <vt:lpstr>You do not have to complete the award application in one sitting. You can ‘Save’ and work on it another day as long as it is completed March 1, 2027.</vt:lpstr>
      <vt:lpstr>If you have questions, please contact: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Connet</dc:creator>
  <cp:lastModifiedBy>Murleen Bellinger</cp:lastModifiedBy>
  <cp:revision>114</cp:revision>
  <dcterms:created xsi:type="dcterms:W3CDTF">2017-07-12T15:35:59Z</dcterms:created>
  <dcterms:modified xsi:type="dcterms:W3CDTF">2024-10-25T22:34:44Z</dcterms:modified>
</cp:coreProperties>
</file>